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4" r:id="rId2"/>
    <p:sldId id="256" r:id="rId3"/>
    <p:sldId id="257" r:id="rId4"/>
    <p:sldId id="258" r:id="rId5"/>
    <p:sldId id="259" r:id="rId6"/>
    <p:sldId id="260" r:id="rId7"/>
    <p:sldId id="261" r:id="rId8"/>
    <p:sldId id="262" r:id="rId9"/>
    <p:sldId id="263" r:id="rId10"/>
  </p:sldIdLst>
  <p:sldSz cx="6858000" cy="9144000" type="screen4x3"/>
  <p:notesSz cx="6797675" cy="9926638"/>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E0F4"/>
  </p:clrMru>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보통 스타일 2 - 강조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보통 스타일 2 - 강조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4660"/>
  </p:normalViewPr>
  <p:slideViewPr>
    <p:cSldViewPr>
      <p:cViewPr>
        <p:scale>
          <a:sx n="100" d="100"/>
          <a:sy n="100" d="100"/>
        </p:scale>
        <p:origin x="-936" y="60"/>
      </p:cViewPr>
      <p:guideLst>
        <p:guide orient="horz" pos="2880"/>
        <p:guide pos="216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A5BB41A0-9AA4-4FE5-820A-81F00D4EF473}" type="datetimeFigureOut">
              <a:rPr lang="ko-KR" altLang="en-US" smtClean="0"/>
              <a:pPr/>
              <a:t>2010-12-08</a:t>
            </a:fld>
            <a:endParaRPr lang="ko-KR" altLang="en-US"/>
          </a:p>
        </p:txBody>
      </p:sp>
      <p:sp>
        <p:nvSpPr>
          <p:cNvPr id="4" name="슬라이드 이미지 개체 틀 3"/>
          <p:cNvSpPr>
            <a:spLocks noGrp="1" noRot="1" noChangeAspect="1"/>
          </p:cNvSpPr>
          <p:nvPr>
            <p:ph type="sldImg" idx="2"/>
          </p:nvPr>
        </p:nvSpPr>
        <p:spPr>
          <a:xfrm>
            <a:off x="2003425" y="744538"/>
            <a:ext cx="2790825" cy="3722687"/>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DE619A0E-76C8-42AF-8DBA-B5B0DA37F4BA}"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endParaRPr lang="ko-KR" altLang="en-US" dirty="0"/>
          </a:p>
        </p:txBody>
      </p:sp>
      <p:sp>
        <p:nvSpPr>
          <p:cNvPr id="4" name="슬라이드 번호 개체 틀 3"/>
          <p:cNvSpPr>
            <a:spLocks noGrp="1"/>
          </p:cNvSpPr>
          <p:nvPr>
            <p:ph type="sldNum" sz="quarter" idx="10"/>
          </p:nvPr>
        </p:nvSpPr>
        <p:spPr/>
        <p:txBody>
          <a:bodyPr/>
          <a:lstStyle/>
          <a:p>
            <a:fld id="{DE619A0E-76C8-42AF-8DBA-B5B0DA37F4BA}" type="slidenum">
              <a:rPr lang="ko-KR" altLang="en-US" smtClean="0"/>
              <a:pPr/>
              <a:t>4</a:t>
            </a:fld>
            <a:endParaRPr lang="ko-KR"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514350" y="2840568"/>
            <a:ext cx="5829300" cy="1960033"/>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B9643738-133C-4D40-89D0-F0FAD3B75CF1}" type="datetimeFigureOut">
              <a:rPr lang="ko-KR" altLang="en-US" smtClean="0"/>
              <a:pPr/>
              <a:t>2010-12-08</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2FB8D95B-B76C-48DD-8B58-A6D4334C6BF6}" type="slidenum">
              <a:rPr lang="ko-KR" altLang="en-US" smtClean="0"/>
              <a:pPr/>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B9643738-133C-4D40-89D0-F0FAD3B75CF1}" type="datetimeFigureOut">
              <a:rPr lang="ko-KR" altLang="en-US" smtClean="0"/>
              <a:pPr/>
              <a:t>2010-12-08</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2FB8D95B-B76C-48DD-8B58-A6D4334C6BF6}"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3729037" y="488951"/>
            <a:ext cx="1157288" cy="10401300"/>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257175" y="488951"/>
            <a:ext cx="3357563" cy="10401300"/>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B9643738-133C-4D40-89D0-F0FAD3B75CF1}" type="datetimeFigureOut">
              <a:rPr lang="ko-KR" altLang="en-US" smtClean="0"/>
              <a:pPr/>
              <a:t>2010-12-08</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2FB8D95B-B76C-48DD-8B58-A6D4334C6BF6}"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B9643738-133C-4D40-89D0-F0FAD3B75CF1}" type="datetimeFigureOut">
              <a:rPr lang="ko-KR" altLang="en-US" smtClean="0"/>
              <a:pPr/>
              <a:t>2010-12-08</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2FB8D95B-B76C-48DD-8B58-A6D4334C6BF6}" type="slidenum">
              <a:rPr lang="ko-KR" altLang="en-US" smtClean="0"/>
              <a:pPr/>
              <a:t>‹#›</a:t>
            </a:fld>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541735" y="5875867"/>
            <a:ext cx="5829300" cy="1816100"/>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B9643738-133C-4D40-89D0-F0FAD3B75CF1}" type="datetimeFigureOut">
              <a:rPr lang="ko-KR" altLang="en-US" smtClean="0"/>
              <a:pPr/>
              <a:t>2010-12-08</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2FB8D95B-B76C-48DD-8B58-A6D4334C6BF6}" type="slidenum">
              <a:rPr lang="ko-KR" altLang="en-US" smtClean="0"/>
              <a:pPr/>
              <a:t>‹#›</a:t>
            </a:fld>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B9643738-133C-4D40-89D0-F0FAD3B75CF1}" type="datetimeFigureOut">
              <a:rPr lang="ko-KR" altLang="en-US" smtClean="0"/>
              <a:pPr/>
              <a:t>2010-12-08</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2FB8D95B-B76C-48DD-8B58-A6D4334C6BF6}"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342900" y="366184"/>
            <a:ext cx="6172200" cy="1524000"/>
          </a:xfr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B9643738-133C-4D40-89D0-F0FAD3B75CF1}" type="datetimeFigureOut">
              <a:rPr lang="ko-KR" altLang="en-US" smtClean="0"/>
              <a:pPr/>
              <a:t>2010-12-08</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2FB8D95B-B76C-48DD-8B58-A6D4334C6BF6}" type="slidenum">
              <a:rPr lang="ko-KR" altLang="en-US" smtClean="0"/>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B9643738-133C-4D40-89D0-F0FAD3B75CF1}" type="datetimeFigureOut">
              <a:rPr lang="ko-KR" altLang="en-US" smtClean="0"/>
              <a:pPr/>
              <a:t>2010-12-08</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2FB8D95B-B76C-48DD-8B58-A6D4334C6BF6}" type="slidenum">
              <a:rPr lang="ko-KR" altLang="en-US" smtClean="0"/>
              <a:pPr/>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B9643738-133C-4D40-89D0-F0FAD3B75CF1}" type="datetimeFigureOut">
              <a:rPr lang="ko-KR" altLang="en-US" smtClean="0"/>
              <a:pPr/>
              <a:t>2010-12-08</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2FB8D95B-B76C-48DD-8B58-A6D4334C6BF6}"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342900" y="364067"/>
            <a:ext cx="2256235" cy="154940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B9643738-133C-4D40-89D0-F0FAD3B75CF1}" type="datetimeFigureOut">
              <a:rPr lang="ko-KR" altLang="en-US" smtClean="0"/>
              <a:pPr/>
              <a:t>2010-12-08</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2FB8D95B-B76C-48DD-8B58-A6D4334C6BF6}" type="slidenum">
              <a:rPr lang="ko-KR" altLang="en-US" smtClean="0"/>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344216" y="6400800"/>
            <a:ext cx="4114800" cy="755651"/>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B9643738-133C-4D40-89D0-F0FAD3B75CF1}" type="datetimeFigureOut">
              <a:rPr lang="ko-KR" altLang="en-US" smtClean="0"/>
              <a:pPr/>
              <a:t>2010-12-08</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2FB8D95B-B76C-48DD-8B58-A6D4334C6BF6}" type="slidenum">
              <a:rPr lang="ko-KR" altLang="en-US" smtClean="0"/>
              <a:pPr/>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B9643738-133C-4D40-89D0-F0FAD3B75CF1}" type="datetimeFigureOut">
              <a:rPr lang="ko-KR" altLang="en-US" smtClean="0"/>
              <a:pPr/>
              <a:t>2010-12-08</a:t>
            </a:fld>
            <a:endParaRPr lang="ko-KR" altLang="en-US"/>
          </a:p>
        </p:txBody>
      </p:sp>
      <p:sp>
        <p:nvSpPr>
          <p:cNvPr id="5" name="바닥글 개체 틀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2FB8D95B-B76C-48DD-8B58-A6D4334C6BF6}"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wmf"/><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wmf"/></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4.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http://www.metrolic.com/wp-content/uploads/2010/10/daintree-rainforest-eco-lodge-spa_opt.jpg" TargetMode="Externa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3" Type="http://schemas.openxmlformats.org/officeDocument/2006/relationships/hyperlink" Target="http://debatepedia.idebate.org/en/index.php/Argument:_Hybrid_cars_still_burn_gasoline_and_emit_greenhouse_gases" TargetMode="External"/><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5.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8" name="Picture 6" descr="http://www.google.com/url?source=imgres&amp;ct=img&amp;q=http://www.rusteak.com/photos/eco_friendly_earth%255B1%255D.jpg&amp;sa=X&amp;ei=qYP1TI_nKsTIcfypqM8E&amp;ved=0CAQQ8wc4FQ&amp;usg=AFQjCNFHW2FucDMjX-BZRp9LsaeMByQL-w"/>
          <p:cNvPicPr>
            <a:picLocks noChangeAspect="1" noChangeArrowheads="1"/>
          </p:cNvPicPr>
          <p:nvPr/>
        </p:nvPicPr>
        <p:blipFill>
          <a:blip r:embed="rId2" cstate="print"/>
          <a:srcRect/>
          <a:stretch>
            <a:fillRect/>
          </a:stretch>
        </p:blipFill>
        <p:spPr bwMode="auto">
          <a:xfrm>
            <a:off x="0" y="5508104"/>
            <a:ext cx="6858000" cy="3145532"/>
          </a:xfrm>
          <a:prstGeom prst="rect">
            <a:avLst/>
          </a:prstGeom>
          <a:noFill/>
        </p:spPr>
      </p:pic>
      <p:pic>
        <p:nvPicPr>
          <p:cNvPr id="23554" name="Picture 2" descr="http://www.google.com/url?source=imgres&amp;ct=img&amp;q=http://kikay.exchange.ph/wp-content/uploads/2009/05/eco-friendly.jpg&amp;sa=X&amp;ei=KYP1TLujEIzKcer4sdIE&amp;ved=0CAQQ8wc4FQ&amp;usg=AFQjCNH5QC1hXiehtw4Cehije-jRI5n9UQ"/>
          <p:cNvPicPr>
            <a:picLocks noChangeAspect="1" noChangeArrowheads="1"/>
          </p:cNvPicPr>
          <p:nvPr/>
        </p:nvPicPr>
        <p:blipFill>
          <a:blip r:embed="rId3" cstate="print"/>
          <a:srcRect/>
          <a:stretch>
            <a:fillRect/>
          </a:stretch>
        </p:blipFill>
        <p:spPr bwMode="auto">
          <a:xfrm>
            <a:off x="3552825" y="827584"/>
            <a:ext cx="3305175" cy="3295651"/>
          </a:xfrm>
          <a:prstGeom prst="rect">
            <a:avLst/>
          </a:prstGeom>
          <a:noFill/>
        </p:spPr>
      </p:pic>
      <p:sp>
        <p:nvSpPr>
          <p:cNvPr id="4" name="직사각형 3"/>
          <p:cNvSpPr/>
          <p:nvPr/>
        </p:nvSpPr>
        <p:spPr>
          <a:xfrm>
            <a:off x="2399264" y="755576"/>
            <a:ext cx="4558128" cy="461665"/>
          </a:xfrm>
          <a:prstGeom prst="rect">
            <a:avLst/>
          </a:prstGeom>
        </p:spPr>
        <p:txBody>
          <a:bodyPr wrap="square">
            <a:spAutoFit/>
          </a:bodyPr>
          <a:lstStyle/>
          <a:p>
            <a:r>
              <a:rPr lang="en-US" altLang="ko-KR" sz="2400" dirty="0" smtClean="0">
                <a:latin typeface="Bodoni MT Black" pitchFamily="18" charset="0"/>
              </a:rPr>
              <a:t>How </a:t>
            </a:r>
            <a:r>
              <a:rPr lang="en-US" altLang="ko-KR" sz="2400" dirty="0">
                <a:latin typeface="Bodoni MT Black" pitchFamily="18" charset="0"/>
              </a:rPr>
              <a:t>we can </a:t>
            </a:r>
            <a:r>
              <a:rPr lang="en-US" altLang="ko-KR" sz="2400" dirty="0" smtClean="0">
                <a:latin typeface="Bodoni MT Black" pitchFamily="18" charset="0"/>
              </a:rPr>
              <a:t>save the </a:t>
            </a:r>
            <a:r>
              <a:rPr lang="en-US" altLang="ko-KR" sz="2400" dirty="0">
                <a:latin typeface="Bodoni MT Black" pitchFamily="18" charset="0"/>
              </a:rPr>
              <a:t>world!</a:t>
            </a:r>
            <a:endParaRPr lang="ko-KR" altLang="en-US" sz="2400" dirty="0">
              <a:latin typeface="Bodoni MT Black" pitchFamily="18" charset="0"/>
            </a:endParaRPr>
          </a:p>
        </p:txBody>
      </p:sp>
      <p:cxnSp>
        <p:nvCxnSpPr>
          <p:cNvPr id="5" name="직선 연결선 4"/>
          <p:cNvCxnSpPr/>
          <p:nvPr/>
        </p:nvCxnSpPr>
        <p:spPr>
          <a:xfrm>
            <a:off x="0" y="1187624"/>
            <a:ext cx="6858000" cy="0"/>
          </a:xfrm>
          <a:prstGeom prst="line">
            <a:avLst/>
          </a:prstGeom>
          <a:ln w="25400" cap="rnd">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6" name="직선 연결선 5"/>
          <p:cNvCxnSpPr/>
          <p:nvPr/>
        </p:nvCxnSpPr>
        <p:spPr>
          <a:xfrm>
            <a:off x="-9525" y="8748464"/>
            <a:ext cx="6858000" cy="0"/>
          </a:xfrm>
          <a:prstGeom prst="line">
            <a:avLst/>
          </a:prstGeom>
          <a:ln w="25400" cap="rnd">
            <a:solidFill>
              <a:srgbClr val="92D050"/>
            </a:solidFill>
          </a:ln>
        </p:spPr>
        <p:style>
          <a:lnRef idx="1">
            <a:schemeClr val="accent1"/>
          </a:lnRef>
          <a:fillRef idx="0">
            <a:schemeClr val="accent1"/>
          </a:fillRef>
          <a:effectRef idx="0">
            <a:schemeClr val="accent1"/>
          </a:effectRef>
          <a:fontRef idx="minor">
            <a:schemeClr val="tx1"/>
          </a:fontRef>
        </p:style>
      </p:cxnSp>
      <p:grpSp>
        <p:nvGrpSpPr>
          <p:cNvPr id="8" name="그룹 4"/>
          <p:cNvGrpSpPr/>
          <p:nvPr/>
        </p:nvGrpSpPr>
        <p:grpSpPr>
          <a:xfrm>
            <a:off x="-99392" y="3883858"/>
            <a:ext cx="6957392" cy="400110"/>
            <a:chOff x="-99392" y="367660"/>
            <a:chExt cx="6957392" cy="400110"/>
          </a:xfrm>
        </p:grpSpPr>
        <p:sp>
          <p:nvSpPr>
            <p:cNvPr id="10" name="직사각형 9"/>
            <p:cNvSpPr/>
            <p:nvPr/>
          </p:nvSpPr>
          <p:spPr>
            <a:xfrm>
              <a:off x="-99392" y="367660"/>
              <a:ext cx="2232248" cy="400110"/>
            </a:xfrm>
            <a:prstGeom prst="rect">
              <a:avLst/>
            </a:prstGeom>
            <a:ln>
              <a:noFill/>
            </a:ln>
          </p:spPr>
          <p:txBody>
            <a:bodyPr wrap="square">
              <a:spAutoFit/>
            </a:bodyPr>
            <a:lstStyle/>
            <a:p>
              <a:r>
                <a:rPr lang="en-US" altLang="ko-KR" sz="2000" dirty="0" smtClean="0">
                  <a:solidFill>
                    <a:srgbClr val="00B050"/>
                  </a:solidFill>
                  <a:latin typeface="Tw Cen MT Condensed Extra Bold" pitchFamily="34" charset="0"/>
                </a:rPr>
                <a:t>Listening</a:t>
              </a:r>
              <a:endParaRPr lang="ko-KR" altLang="en-US" sz="2000" dirty="0">
                <a:solidFill>
                  <a:srgbClr val="00B050"/>
                </a:solidFill>
              </a:endParaRPr>
            </a:p>
          </p:txBody>
        </p:sp>
        <p:cxnSp>
          <p:nvCxnSpPr>
            <p:cNvPr id="11" name="직선 연결선 10"/>
            <p:cNvCxnSpPr/>
            <p:nvPr/>
          </p:nvCxnSpPr>
          <p:spPr>
            <a:xfrm>
              <a:off x="0" y="671460"/>
              <a:ext cx="6858000" cy="0"/>
            </a:xfrm>
            <a:prstGeom prst="line">
              <a:avLst/>
            </a:prstGeom>
            <a:ln w="25400" cap="rnd">
              <a:solidFill>
                <a:srgbClr val="92D050"/>
              </a:solidFill>
            </a:ln>
          </p:spPr>
          <p:style>
            <a:lnRef idx="1">
              <a:schemeClr val="accent1"/>
            </a:lnRef>
            <a:fillRef idx="0">
              <a:schemeClr val="accent1"/>
            </a:fillRef>
            <a:effectRef idx="0">
              <a:schemeClr val="accent1"/>
            </a:effectRef>
            <a:fontRef idx="minor">
              <a:schemeClr val="tx1"/>
            </a:fontRef>
          </p:style>
        </p:cxnSp>
      </p:grpSp>
      <p:sp>
        <p:nvSpPr>
          <p:cNvPr id="9" name="직사각형 8"/>
          <p:cNvSpPr/>
          <p:nvPr/>
        </p:nvSpPr>
        <p:spPr>
          <a:xfrm>
            <a:off x="260648" y="4099882"/>
            <a:ext cx="2232248" cy="400110"/>
          </a:xfrm>
          <a:prstGeom prst="rect">
            <a:avLst/>
          </a:prstGeom>
          <a:ln>
            <a:noFill/>
          </a:ln>
        </p:spPr>
        <p:txBody>
          <a:bodyPr wrap="square">
            <a:spAutoFit/>
          </a:bodyPr>
          <a:lstStyle/>
          <a:p>
            <a:r>
              <a:rPr lang="en-US" altLang="ko-KR" sz="2000" dirty="0" smtClean="0">
                <a:solidFill>
                  <a:schemeClr val="accent3">
                    <a:lumMod val="20000"/>
                    <a:lumOff val="80000"/>
                  </a:schemeClr>
                </a:solidFill>
                <a:latin typeface="Tw Cen MT Condensed Extra Bold" pitchFamily="34" charset="0"/>
              </a:rPr>
              <a:t>Listening</a:t>
            </a:r>
            <a:endParaRPr lang="ko-KR" altLang="en-US" sz="2000" dirty="0">
              <a:solidFill>
                <a:schemeClr val="accent3">
                  <a:lumMod val="20000"/>
                  <a:lumOff val="80000"/>
                </a:schemeClr>
              </a:solidFill>
            </a:endParaRPr>
          </a:p>
        </p:txBody>
      </p:sp>
      <p:sp>
        <p:nvSpPr>
          <p:cNvPr id="12" name="직사각형 11"/>
          <p:cNvSpPr/>
          <p:nvPr/>
        </p:nvSpPr>
        <p:spPr>
          <a:xfrm>
            <a:off x="-91058" y="4322068"/>
            <a:ext cx="2232248" cy="400110"/>
          </a:xfrm>
          <a:prstGeom prst="rect">
            <a:avLst/>
          </a:prstGeom>
          <a:ln>
            <a:noFill/>
          </a:ln>
        </p:spPr>
        <p:txBody>
          <a:bodyPr wrap="square">
            <a:spAutoFit/>
          </a:bodyPr>
          <a:lstStyle/>
          <a:p>
            <a:r>
              <a:rPr lang="en-US" altLang="ko-KR" sz="2000" dirty="0" smtClean="0">
                <a:solidFill>
                  <a:schemeClr val="tx2">
                    <a:lumMod val="40000"/>
                    <a:lumOff val="60000"/>
                  </a:schemeClr>
                </a:solidFill>
                <a:latin typeface="Tw Cen MT Condensed Extra Bold" pitchFamily="34" charset="0"/>
              </a:rPr>
              <a:t>Reading</a:t>
            </a:r>
            <a:endParaRPr lang="ko-KR" altLang="en-US" sz="2000" dirty="0">
              <a:solidFill>
                <a:schemeClr val="tx2">
                  <a:lumMod val="40000"/>
                  <a:lumOff val="60000"/>
                </a:schemeClr>
              </a:solidFill>
            </a:endParaRPr>
          </a:p>
        </p:txBody>
      </p:sp>
      <p:cxnSp>
        <p:nvCxnSpPr>
          <p:cNvPr id="13" name="직선 연결선 12"/>
          <p:cNvCxnSpPr/>
          <p:nvPr/>
        </p:nvCxnSpPr>
        <p:spPr>
          <a:xfrm>
            <a:off x="8334" y="4651878"/>
            <a:ext cx="6858000" cy="0"/>
          </a:xfrm>
          <a:prstGeom prst="line">
            <a:avLst/>
          </a:prstGeom>
          <a:ln w="25400" cap="rnd">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4" name="직사각형 13"/>
          <p:cNvSpPr/>
          <p:nvPr/>
        </p:nvSpPr>
        <p:spPr>
          <a:xfrm>
            <a:off x="269048" y="4561945"/>
            <a:ext cx="2232248" cy="400110"/>
          </a:xfrm>
          <a:prstGeom prst="rect">
            <a:avLst/>
          </a:prstGeom>
          <a:ln>
            <a:noFill/>
          </a:ln>
        </p:spPr>
        <p:txBody>
          <a:bodyPr wrap="square">
            <a:spAutoFit/>
          </a:bodyPr>
          <a:lstStyle/>
          <a:p>
            <a:r>
              <a:rPr lang="en-US" altLang="ko-KR" sz="2000" dirty="0" smtClean="0">
                <a:solidFill>
                  <a:schemeClr val="accent1">
                    <a:lumMod val="20000"/>
                    <a:lumOff val="80000"/>
                  </a:schemeClr>
                </a:solidFill>
                <a:latin typeface="Tw Cen MT Condensed Extra Bold" pitchFamily="34" charset="0"/>
              </a:rPr>
              <a:t>Reading</a:t>
            </a:r>
            <a:endParaRPr lang="ko-KR" altLang="en-US" sz="2000" dirty="0">
              <a:solidFill>
                <a:schemeClr val="accent1">
                  <a:lumMod val="20000"/>
                  <a:lumOff val="80000"/>
                </a:schemeClr>
              </a:solidFill>
            </a:endParaRPr>
          </a:p>
        </p:txBody>
      </p:sp>
      <p:sp>
        <p:nvSpPr>
          <p:cNvPr id="15" name="직사각형 14"/>
          <p:cNvSpPr/>
          <p:nvPr/>
        </p:nvSpPr>
        <p:spPr>
          <a:xfrm>
            <a:off x="-91441" y="4762597"/>
            <a:ext cx="2232248" cy="400110"/>
          </a:xfrm>
          <a:prstGeom prst="rect">
            <a:avLst/>
          </a:prstGeom>
          <a:ln>
            <a:noFill/>
          </a:ln>
        </p:spPr>
        <p:txBody>
          <a:bodyPr wrap="square">
            <a:spAutoFit/>
          </a:bodyPr>
          <a:lstStyle/>
          <a:p>
            <a:r>
              <a:rPr lang="en-US" altLang="ko-KR" sz="2000" dirty="0" smtClean="0">
                <a:solidFill>
                  <a:schemeClr val="accent5">
                    <a:lumMod val="75000"/>
                  </a:schemeClr>
                </a:solidFill>
                <a:latin typeface="Tw Cen MT Condensed Extra Bold" pitchFamily="34" charset="0"/>
              </a:rPr>
              <a:t>Speaking	</a:t>
            </a:r>
            <a:endParaRPr lang="ko-KR" altLang="en-US" sz="2000" dirty="0">
              <a:solidFill>
                <a:schemeClr val="accent5">
                  <a:lumMod val="75000"/>
                </a:schemeClr>
              </a:solidFill>
            </a:endParaRPr>
          </a:p>
        </p:txBody>
      </p:sp>
      <p:cxnSp>
        <p:nvCxnSpPr>
          <p:cNvPr id="16" name="직선 연결선 15"/>
          <p:cNvCxnSpPr/>
          <p:nvPr/>
        </p:nvCxnSpPr>
        <p:spPr>
          <a:xfrm>
            <a:off x="0" y="5076056"/>
            <a:ext cx="6858000" cy="0"/>
          </a:xfrm>
          <a:prstGeom prst="line">
            <a:avLst/>
          </a:prstGeom>
          <a:ln w="25400" cap="rnd">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7" name="직사각형 16"/>
          <p:cNvSpPr/>
          <p:nvPr/>
        </p:nvSpPr>
        <p:spPr>
          <a:xfrm>
            <a:off x="260648" y="5004048"/>
            <a:ext cx="2232248" cy="400110"/>
          </a:xfrm>
          <a:prstGeom prst="rect">
            <a:avLst/>
          </a:prstGeom>
          <a:ln>
            <a:noFill/>
          </a:ln>
        </p:spPr>
        <p:txBody>
          <a:bodyPr wrap="square">
            <a:spAutoFit/>
          </a:bodyPr>
          <a:lstStyle/>
          <a:p>
            <a:r>
              <a:rPr lang="en-US" altLang="ko-KR" sz="2000" dirty="0" smtClean="0">
                <a:solidFill>
                  <a:schemeClr val="accent1">
                    <a:lumMod val="20000"/>
                    <a:lumOff val="80000"/>
                  </a:schemeClr>
                </a:solidFill>
                <a:latin typeface="Tw Cen MT Condensed Extra Bold" pitchFamily="34" charset="0"/>
              </a:rPr>
              <a:t>Speaking</a:t>
            </a:r>
            <a:endParaRPr lang="ko-KR" altLang="en-US" sz="2000" dirty="0">
              <a:solidFill>
                <a:schemeClr val="accent1">
                  <a:lumMod val="20000"/>
                  <a:lumOff val="80000"/>
                </a:schemeClr>
              </a:solidFill>
            </a:endParaRPr>
          </a:p>
        </p:txBody>
      </p:sp>
      <p:sp>
        <p:nvSpPr>
          <p:cNvPr id="18" name="TextBox 17"/>
          <p:cNvSpPr txBox="1"/>
          <p:nvPr/>
        </p:nvSpPr>
        <p:spPr>
          <a:xfrm>
            <a:off x="3922009" y="6751290"/>
            <a:ext cx="2963375" cy="1015663"/>
          </a:xfrm>
          <a:prstGeom prst="rect">
            <a:avLst/>
          </a:prstGeom>
          <a:noFill/>
        </p:spPr>
        <p:txBody>
          <a:bodyPr wrap="none" rtlCol="0">
            <a:spAutoFit/>
          </a:bodyPr>
          <a:lstStyle/>
          <a:p>
            <a:r>
              <a:rPr lang="en-US" altLang="ko-KR" sz="2000" b="1" dirty="0" smtClean="0">
                <a:latin typeface="Bodoni MT" pitchFamily="18" charset="0"/>
              </a:rPr>
              <a:t>Level : Upper intermediate</a:t>
            </a:r>
          </a:p>
          <a:p>
            <a:r>
              <a:rPr lang="en-US" altLang="ko-KR" sz="2000" b="1" dirty="0" smtClean="0">
                <a:latin typeface="Bodoni MT" pitchFamily="18" charset="0"/>
              </a:rPr>
              <a:t>Age : Adult</a:t>
            </a:r>
          </a:p>
          <a:p>
            <a:endParaRPr lang="en-US" altLang="ko-KR" sz="2000" b="1" dirty="0" smtClean="0">
              <a:latin typeface="Bodoni MT"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그룹 22"/>
          <p:cNvGrpSpPr/>
          <p:nvPr/>
        </p:nvGrpSpPr>
        <p:grpSpPr>
          <a:xfrm>
            <a:off x="44624" y="4286250"/>
            <a:ext cx="3168352" cy="3022054"/>
            <a:chOff x="44624" y="1547664"/>
            <a:chExt cx="3168352" cy="2664296"/>
          </a:xfrm>
        </p:grpSpPr>
        <p:pic>
          <p:nvPicPr>
            <p:cNvPr id="8" name="Picture 3" descr="C:\Documents and Settings\cinderella\Local Settings\Temporary Internet Files\Content.IE5\7A7YL3UB\MC900056432[1].wmf"/>
            <p:cNvPicPr>
              <a:picLocks noChangeAspect="1" noChangeArrowheads="1"/>
            </p:cNvPicPr>
            <p:nvPr/>
          </p:nvPicPr>
          <p:blipFill>
            <a:blip r:embed="rId2" cstate="print"/>
            <a:srcRect/>
            <a:stretch>
              <a:fillRect/>
            </a:stretch>
          </p:blipFill>
          <p:spPr bwMode="auto">
            <a:xfrm>
              <a:off x="44624" y="1547664"/>
              <a:ext cx="230889" cy="288032"/>
            </a:xfrm>
            <a:prstGeom prst="rect">
              <a:avLst/>
            </a:prstGeom>
            <a:noFill/>
          </p:spPr>
        </p:pic>
        <p:sp>
          <p:nvSpPr>
            <p:cNvPr id="9" name="Rectangle 1"/>
            <p:cNvSpPr>
              <a:spLocks noChangeArrowheads="1"/>
            </p:cNvSpPr>
            <p:nvPr/>
          </p:nvSpPr>
          <p:spPr bwMode="auto">
            <a:xfrm>
              <a:off x="260648" y="1604048"/>
              <a:ext cx="1440160" cy="2170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dirty="0" smtClean="0">
                  <a:ln>
                    <a:noFill/>
                  </a:ln>
                  <a:solidFill>
                    <a:schemeClr val="tx1"/>
                  </a:solidFill>
                  <a:effectLst/>
                  <a:ea typeface="맑은 고딕" pitchFamily="50" charset="-127"/>
                  <a:cs typeface="Times New Roman" pitchFamily="18" charset="0"/>
                </a:rPr>
                <a:t>1. Think and Talk</a:t>
              </a:r>
              <a:endParaRPr kumimoji="1" lang="en-US" altLang="ko-KR" sz="1000" b="1" i="0" u="none" strike="noStrike" cap="none" normalizeH="0" baseline="0" dirty="0" smtClean="0">
                <a:ln>
                  <a:noFill/>
                </a:ln>
                <a:solidFill>
                  <a:schemeClr val="tx1"/>
                </a:solidFill>
                <a:effectLst/>
                <a:ea typeface="굴림" pitchFamily="50" charset="-127"/>
              </a:endParaRPr>
            </a:p>
          </p:txBody>
        </p:sp>
        <p:sp>
          <p:nvSpPr>
            <p:cNvPr id="10" name="직사각형 9"/>
            <p:cNvSpPr/>
            <p:nvPr/>
          </p:nvSpPr>
          <p:spPr>
            <a:xfrm>
              <a:off x="260648" y="1763688"/>
              <a:ext cx="2952328" cy="732622"/>
            </a:xfrm>
            <a:prstGeom prst="rect">
              <a:avLst/>
            </a:prstGeom>
          </p:spPr>
          <p:txBody>
            <a:bodyPr wrap="square">
              <a:spAutoFit/>
            </a:bodyPr>
            <a:lstStyle/>
            <a:p>
              <a:pPr>
                <a:lnSpc>
                  <a:spcPct val="150000"/>
                </a:lnSpc>
              </a:pPr>
              <a:r>
                <a:rPr lang="en-US" altLang="ko-KR" sz="800" dirty="0" smtClean="0"/>
                <a:t>1). There </a:t>
              </a:r>
              <a:r>
                <a:rPr lang="en-US" altLang="ko-KR" sz="800" dirty="0"/>
                <a:t>are two different kinds of disasters. Do you know </a:t>
              </a:r>
              <a:r>
                <a:rPr lang="en-US" altLang="ko-KR" sz="800" dirty="0" smtClean="0"/>
                <a:t> </a:t>
              </a:r>
            </a:p>
            <a:p>
              <a:pPr>
                <a:lnSpc>
                  <a:spcPct val="150000"/>
                </a:lnSpc>
              </a:pPr>
              <a:r>
                <a:rPr lang="en-US" altLang="ko-KR" sz="800" dirty="0" smtClean="0"/>
                <a:t>    what </a:t>
              </a:r>
              <a:r>
                <a:rPr lang="en-US" altLang="ko-KR" sz="800" dirty="0"/>
                <a:t>they are?</a:t>
              </a:r>
              <a:endParaRPr lang="ko-KR" altLang="ko-KR" sz="800" dirty="0"/>
            </a:p>
            <a:p>
              <a:pPr>
                <a:lnSpc>
                  <a:spcPct val="150000"/>
                </a:lnSpc>
              </a:pPr>
              <a:r>
                <a:rPr lang="en-US" altLang="ko-KR" sz="800" dirty="0" smtClean="0"/>
                <a:t>    Talk </a:t>
              </a:r>
              <a:r>
                <a:rPr lang="en-US" altLang="ko-KR" sz="800" dirty="0"/>
                <a:t>with your partner about all the disasters that you </a:t>
              </a:r>
              <a:r>
                <a:rPr lang="en-US" altLang="ko-KR" sz="800" dirty="0" smtClean="0"/>
                <a:t>  </a:t>
              </a:r>
            </a:p>
            <a:p>
              <a:pPr>
                <a:lnSpc>
                  <a:spcPct val="150000"/>
                </a:lnSpc>
              </a:pPr>
              <a:r>
                <a:rPr lang="en-US" altLang="ko-KR" sz="800" dirty="0" smtClean="0"/>
                <a:t>    know </a:t>
              </a:r>
              <a:r>
                <a:rPr lang="en-US" altLang="ko-KR" sz="800" dirty="0"/>
                <a:t>of.</a:t>
              </a:r>
              <a:endParaRPr lang="ko-KR" altLang="ko-KR" sz="800" dirty="0"/>
            </a:p>
          </p:txBody>
        </p:sp>
        <p:sp>
          <p:nvSpPr>
            <p:cNvPr id="11" name="직사각형 10"/>
            <p:cNvSpPr/>
            <p:nvPr/>
          </p:nvSpPr>
          <p:spPr>
            <a:xfrm>
              <a:off x="260648" y="2644021"/>
              <a:ext cx="2952328" cy="1015663"/>
            </a:xfrm>
            <a:prstGeom prst="rect">
              <a:avLst/>
            </a:prstGeom>
          </p:spPr>
          <p:txBody>
            <a:bodyPr wrap="square">
              <a:spAutoFit/>
            </a:bodyPr>
            <a:lstStyle/>
            <a:p>
              <a:pPr>
                <a:lnSpc>
                  <a:spcPct val="150000"/>
                </a:lnSpc>
              </a:pPr>
              <a:r>
                <a:rPr lang="en-US" altLang="ko-KR" sz="800" dirty="0" smtClean="0"/>
                <a:t>2). </a:t>
              </a:r>
              <a:r>
                <a:rPr lang="en-US" altLang="ko-KR" sz="800" dirty="0"/>
                <a:t>What kind of disasters are these?</a:t>
              </a:r>
              <a:endParaRPr lang="ko-KR" altLang="ko-KR" sz="800" dirty="0"/>
            </a:p>
            <a:p>
              <a:pPr>
                <a:lnSpc>
                  <a:spcPct val="150000"/>
                </a:lnSpc>
              </a:pPr>
              <a:r>
                <a:rPr lang="en-US" altLang="ko-KR" sz="800" dirty="0" smtClean="0"/>
                <a:t>   - </a:t>
              </a:r>
              <a:r>
                <a:rPr lang="en-US" altLang="ko-KR" sz="800" dirty="0"/>
                <a:t>Disasters caused by weather changes.</a:t>
              </a:r>
              <a:endParaRPr lang="ko-KR" altLang="ko-KR" sz="800" dirty="0"/>
            </a:p>
            <a:p>
              <a:pPr>
                <a:lnSpc>
                  <a:spcPct val="150000"/>
                </a:lnSpc>
              </a:pPr>
              <a:r>
                <a:rPr lang="en-US" altLang="ko-KR" sz="800" dirty="0" smtClean="0"/>
                <a:t>   - </a:t>
              </a:r>
              <a:r>
                <a:rPr lang="en-US" altLang="ko-KR" sz="800" dirty="0"/>
                <a:t>Disasters caused by shifts in the earth.</a:t>
              </a:r>
              <a:endParaRPr lang="ko-KR" altLang="ko-KR" sz="800" dirty="0"/>
            </a:p>
            <a:p>
              <a:pPr>
                <a:lnSpc>
                  <a:spcPct val="150000"/>
                </a:lnSpc>
              </a:pPr>
              <a:r>
                <a:rPr lang="en-US" altLang="ko-KR" sz="800" dirty="0" smtClean="0"/>
                <a:t>   - </a:t>
              </a:r>
              <a:r>
                <a:rPr lang="en-US" altLang="ko-KR" sz="800" dirty="0"/>
                <a:t>Disasters that happened on purpose.</a:t>
              </a:r>
              <a:endParaRPr lang="ko-KR" altLang="ko-KR" sz="800" dirty="0"/>
            </a:p>
            <a:p>
              <a:pPr>
                <a:lnSpc>
                  <a:spcPct val="150000"/>
                </a:lnSpc>
              </a:pPr>
              <a:r>
                <a:rPr lang="en-US" altLang="ko-KR" sz="800" dirty="0" smtClean="0"/>
                <a:t>   - </a:t>
              </a:r>
              <a:r>
                <a:rPr lang="en-US" altLang="ko-KR" sz="800" dirty="0"/>
                <a:t>Disasters that happened by accident.</a:t>
              </a:r>
              <a:endParaRPr lang="ko-KR" altLang="ko-KR" sz="800" dirty="0"/>
            </a:p>
          </p:txBody>
        </p:sp>
        <p:sp>
          <p:nvSpPr>
            <p:cNvPr id="12" name="직사각형 11"/>
            <p:cNvSpPr/>
            <p:nvPr/>
          </p:nvSpPr>
          <p:spPr>
            <a:xfrm>
              <a:off x="260648" y="3636476"/>
              <a:ext cx="2952328" cy="298475"/>
            </a:xfrm>
            <a:prstGeom prst="rect">
              <a:avLst/>
            </a:prstGeom>
          </p:spPr>
          <p:txBody>
            <a:bodyPr wrap="square">
              <a:spAutoFit/>
            </a:bodyPr>
            <a:lstStyle/>
            <a:p>
              <a:r>
                <a:rPr lang="en-US" altLang="ko-KR" sz="800" dirty="0" smtClean="0"/>
                <a:t>3). </a:t>
              </a:r>
              <a:r>
                <a:rPr lang="en-US" altLang="ko-KR" sz="800" dirty="0"/>
                <a:t>Can you think of any movies that are related to </a:t>
              </a:r>
              <a:r>
                <a:rPr lang="en-US" altLang="ko-KR" sz="800" dirty="0" smtClean="0"/>
                <a:t>human-   </a:t>
              </a:r>
            </a:p>
            <a:p>
              <a:r>
                <a:rPr lang="en-US" altLang="ko-KR" sz="800" dirty="0" smtClean="0"/>
                <a:t>    made </a:t>
              </a:r>
              <a:r>
                <a:rPr lang="en-US" altLang="ko-KR" sz="800" dirty="0"/>
                <a:t>disasters?</a:t>
              </a:r>
              <a:endParaRPr lang="ko-KR" altLang="ko-KR" sz="800" dirty="0"/>
            </a:p>
          </p:txBody>
        </p:sp>
        <p:sp>
          <p:nvSpPr>
            <p:cNvPr id="13" name="직사각형 12"/>
            <p:cNvSpPr/>
            <p:nvPr/>
          </p:nvSpPr>
          <p:spPr>
            <a:xfrm>
              <a:off x="260648" y="3996516"/>
              <a:ext cx="2952328" cy="215444"/>
            </a:xfrm>
            <a:prstGeom prst="rect">
              <a:avLst/>
            </a:prstGeom>
          </p:spPr>
          <p:txBody>
            <a:bodyPr wrap="square">
              <a:spAutoFit/>
            </a:bodyPr>
            <a:lstStyle/>
            <a:p>
              <a:r>
                <a:rPr lang="en-US" altLang="ko-KR" sz="800" dirty="0" smtClean="0"/>
                <a:t>4). What </a:t>
              </a:r>
              <a:r>
                <a:rPr lang="en-US" altLang="ko-KR" sz="800" dirty="0"/>
                <a:t>can we do to prevent human-made disasters? </a:t>
              </a:r>
              <a:endParaRPr lang="ko-KR" altLang="ko-KR" sz="800" dirty="0"/>
            </a:p>
          </p:txBody>
        </p:sp>
      </p:grpSp>
      <p:graphicFrame>
        <p:nvGraphicFramePr>
          <p:cNvPr id="14" name="표 13"/>
          <p:cNvGraphicFramePr>
            <a:graphicFrameLocks noGrp="1"/>
          </p:cNvGraphicFramePr>
          <p:nvPr/>
        </p:nvGraphicFramePr>
        <p:xfrm>
          <a:off x="188640" y="7859216"/>
          <a:ext cx="3096344" cy="673224"/>
        </p:xfrm>
        <a:graphic>
          <a:graphicData uri="http://schemas.openxmlformats.org/drawingml/2006/table">
            <a:tbl>
              <a:tblPr firstRow="1" bandRow="1">
                <a:tableStyleId>{F5AB1C69-6EDB-4FF4-983F-18BD219EF322}</a:tableStyleId>
              </a:tblPr>
              <a:tblGrid>
                <a:gridCol w="3096344"/>
              </a:tblGrid>
              <a:tr h="216024">
                <a:tc>
                  <a:txBody>
                    <a:bodyPr/>
                    <a:lstStyle/>
                    <a:p>
                      <a:pPr latinLnBrk="1"/>
                      <a:r>
                        <a:rPr lang="en-US" altLang="ko-KR" sz="800" dirty="0" smtClean="0"/>
                        <a:t>Glossary</a:t>
                      </a:r>
                      <a:endParaRPr lang="ko-KR" altLang="en-US" sz="800" dirty="0"/>
                    </a:p>
                  </a:txBody>
                  <a:tcPr/>
                </a:tc>
              </a:tr>
              <a:tr h="370840">
                <a:tc>
                  <a:txBody>
                    <a:bodyPr/>
                    <a:lstStyle/>
                    <a:p>
                      <a:pPr latinLnBrk="1"/>
                      <a:r>
                        <a:rPr lang="en-US" altLang="ko-KR" sz="800" b="1" kern="1200" dirty="0" smtClean="0"/>
                        <a:t>Human- made disaster : </a:t>
                      </a:r>
                      <a:endParaRPr lang="ko-KR" altLang="ko-KR" sz="800" b="1" kern="1200" dirty="0" smtClean="0"/>
                    </a:p>
                    <a:p>
                      <a:r>
                        <a:rPr lang="en-US" altLang="ko-KR" sz="800" kern="1200" dirty="0" smtClean="0"/>
                        <a:t>Disastrous</a:t>
                      </a:r>
                      <a:r>
                        <a:rPr lang="en-US" altLang="ko-KR" sz="800" kern="1200" baseline="0" dirty="0" smtClean="0"/>
                        <a:t> </a:t>
                      </a:r>
                      <a:r>
                        <a:rPr lang="en-US" altLang="ko-KR" sz="800" kern="1200" dirty="0" smtClean="0"/>
                        <a:t>event </a:t>
                      </a:r>
                      <a:r>
                        <a:rPr lang="en-US" altLang="ko-KR" sz="800" kern="1200" baseline="0" dirty="0" smtClean="0"/>
                        <a:t> </a:t>
                      </a:r>
                      <a:r>
                        <a:rPr lang="en-US" altLang="ko-KR" sz="800" kern="1200" dirty="0" smtClean="0"/>
                        <a:t>caused directly and principally by one or more</a:t>
                      </a:r>
                      <a:r>
                        <a:rPr lang="en-US" altLang="ko-KR" sz="800" kern="1200" baseline="0" dirty="0" smtClean="0"/>
                        <a:t> </a:t>
                      </a:r>
                      <a:r>
                        <a:rPr lang="en-US" altLang="ko-KR" sz="800" kern="1200" dirty="0" smtClean="0"/>
                        <a:t>identifiable </a:t>
                      </a:r>
                      <a:r>
                        <a:rPr lang="en-US" altLang="ko-KR" sz="800" kern="1200" baseline="0" dirty="0" smtClean="0"/>
                        <a:t> </a:t>
                      </a:r>
                      <a:r>
                        <a:rPr lang="en-US" altLang="ko-KR" sz="800" kern="1200" dirty="0" smtClean="0"/>
                        <a:t>deliberate or negligent human actions</a:t>
                      </a:r>
                      <a:endParaRPr lang="ko-KR" altLang="en-US" sz="800" dirty="0"/>
                    </a:p>
                  </a:txBody>
                  <a:tcPr/>
                </a:tc>
              </a:tr>
            </a:tbl>
          </a:graphicData>
        </a:graphic>
      </p:graphicFrame>
      <p:sp>
        <p:nvSpPr>
          <p:cNvPr id="22" name="직사각형 21"/>
          <p:cNvSpPr/>
          <p:nvPr/>
        </p:nvSpPr>
        <p:spPr>
          <a:xfrm>
            <a:off x="2399264" y="755576"/>
            <a:ext cx="4558128" cy="461665"/>
          </a:xfrm>
          <a:prstGeom prst="rect">
            <a:avLst/>
          </a:prstGeom>
        </p:spPr>
        <p:txBody>
          <a:bodyPr wrap="square">
            <a:spAutoFit/>
          </a:bodyPr>
          <a:lstStyle/>
          <a:p>
            <a:r>
              <a:rPr lang="en-US" altLang="ko-KR" sz="2400" dirty="0" smtClean="0">
                <a:latin typeface="Bodoni MT Black" pitchFamily="18" charset="0"/>
              </a:rPr>
              <a:t>How </a:t>
            </a:r>
            <a:r>
              <a:rPr lang="en-US" altLang="ko-KR" sz="2400" dirty="0">
                <a:latin typeface="Bodoni MT Black" pitchFamily="18" charset="0"/>
              </a:rPr>
              <a:t>we can </a:t>
            </a:r>
            <a:r>
              <a:rPr lang="en-US" altLang="ko-KR" sz="2400" dirty="0" smtClean="0">
                <a:latin typeface="Bodoni MT Black" pitchFamily="18" charset="0"/>
              </a:rPr>
              <a:t>save the </a:t>
            </a:r>
            <a:r>
              <a:rPr lang="en-US" altLang="ko-KR" sz="2400" dirty="0">
                <a:latin typeface="Bodoni MT Black" pitchFamily="18" charset="0"/>
              </a:rPr>
              <a:t>world!</a:t>
            </a:r>
            <a:endParaRPr lang="ko-KR" altLang="en-US" sz="2400" dirty="0">
              <a:latin typeface="Bodoni MT Black" pitchFamily="18" charset="0"/>
            </a:endParaRPr>
          </a:p>
        </p:txBody>
      </p:sp>
      <p:pic>
        <p:nvPicPr>
          <p:cNvPr id="24" name="Picture 5" descr="Arm-EMain"/>
          <p:cNvPicPr>
            <a:picLocks noChangeAspect="1" noChangeArrowheads="1"/>
          </p:cNvPicPr>
          <p:nvPr/>
        </p:nvPicPr>
        <p:blipFill>
          <a:blip r:embed="rId3" cstate="print"/>
          <a:srcRect/>
          <a:stretch>
            <a:fillRect/>
          </a:stretch>
        </p:blipFill>
        <p:spPr bwMode="auto">
          <a:xfrm>
            <a:off x="14858" y="1538536"/>
            <a:ext cx="3212976" cy="2385392"/>
          </a:xfrm>
          <a:prstGeom prst="rect">
            <a:avLst/>
          </a:prstGeom>
          <a:noFill/>
          <a:ln w="19050">
            <a:solidFill>
              <a:schemeClr val="tx1"/>
            </a:solidFill>
            <a:miter lim="800000"/>
            <a:headEnd/>
            <a:tailEnd/>
          </a:ln>
        </p:spPr>
      </p:pic>
      <p:cxnSp>
        <p:nvCxnSpPr>
          <p:cNvPr id="25" name="직선 연결선 24"/>
          <p:cNvCxnSpPr/>
          <p:nvPr/>
        </p:nvCxnSpPr>
        <p:spPr>
          <a:xfrm>
            <a:off x="-9525" y="8748464"/>
            <a:ext cx="6858000" cy="0"/>
          </a:xfrm>
          <a:prstGeom prst="line">
            <a:avLst/>
          </a:prstGeom>
          <a:ln w="25400" cap="rnd">
            <a:solidFill>
              <a:srgbClr val="92D050"/>
            </a:solidFill>
          </a:ln>
        </p:spPr>
        <p:style>
          <a:lnRef idx="1">
            <a:schemeClr val="accent1"/>
          </a:lnRef>
          <a:fillRef idx="0">
            <a:schemeClr val="accent1"/>
          </a:fillRef>
          <a:effectRef idx="0">
            <a:schemeClr val="accent1"/>
          </a:effectRef>
          <a:fontRef idx="minor">
            <a:schemeClr val="tx1"/>
          </a:fontRef>
        </p:style>
      </p:cxnSp>
      <p:grpSp>
        <p:nvGrpSpPr>
          <p:cNvPr id="26" name="그룹 25"/>
          <p:cNvGrpSpPr/>
          <p:nvPr/>
        </p:nvGrpSpPr>
        <p:grpSpPr>
          <a:xfrm>
            <a:off x="3473624" y="1475656"/>
            <a:ext cx="3384376" cy="3565557"/>
            <a:chOff x="213023" y="5190781"/>
            <a:chExt cx="6276004" cy="2114999"/>
          </a:xfrm>
        </p:grpSpPr>
        <p:pic>
          <p:nvPicPr>
            <p:cNvPr id="27" name="Picture 2" descr="C:\Documents and Settings\cinderella\Local Settings\Temporary Internet Files\Content.IE5\YO5P3F9S\MC900340752[1].wmf"/>
            <p:cNvPicPr>
              <a:picLocks noChangeAspect="1" noChangeArrowheads="1"/>
            </p:cNvPicPr>
            <p:nvPr/>
          </p:nvPicPr>
          <p:blipFill>
            <a:blip r:embed="rId4" cstate="print"/>
            <a:srcRect/>
            <a:stretch>
              <a:fillRect/>
            </a:stretch>
          </p:blipFill>
          <p:spPr bwMode="auto">
            <a:xfrm>
              <a:off x="213023" y="5190781"/>
              <a:ext cx="579472" cy="213567"/>
            </a:xfrm>
            <a:prstGeom prst="rect">
              <a:avLst/>
            </a:prstGeom>
            <a:noFill/>
          </p:spPr>
        </p:pic>
        <p:sp>
          <p:nvSpPr>
            <p:cNvPr id="28" name="Rectangle 3"/>
            <p:cNvSpPr>
              <a:spLocks noChangeArrowheads="1"/>
            </p:cNvSpPr>
            <p:nvPr/>
          </p:nvSpPr>
          <p:spPr bwMode="auto">
            <a:xfrm>
              <a:off x="346555" y="5388844"/>
              <a:ext cx="6142472" cy="19169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1" hangingPunct="1">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1) Listen to part of the news about the Clorox Company.</a:t>
              </a:r>
              <a:endParaRPr kumimoji="1" lang="en-US" altLang="ko-KR" sz="800" b="0" i="0" u="none" strike="noStrike" cap="none" normalizeH="0" baseline="0" dirty="0" smtClean="0">
                <a:ln>
                  <a:noFill/>
                </a:ln>
                <a:solidFill>
                  <a:schemeClr val="tx1"/>
                </a:solidFill>
                <a:effectLst/>
                <a:latin typeface="굴림" pitchFamily="50" charset="-127"/>
                <a:ea typeface="굴림" pitchFamily="50" charset="-127"/>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   And think of the meaning of the underlined expressions and      </a:t>
              </a:r>
            </a:p>
            <a:p>
              <a:pPr marL="0" marR="0" lvl="0" indent="0" algn="just" defTabSz="914400" rtl="0" eaLnBrk="0" fontAlgn="base" latinLnBrk="0" hangingPunct="0">
                <a:lnSpc>
                  <a:spcPct val="150000"/>
                </a:lnSpc>
                <a:spcBef>
                  <a:spcPct val="0"/>
                </a:spcBef>
                <a:spcAft>
                  <a:spcPct val="0"/>
                </a:spcAft>
                <a:buClrTx/>
                <a:buSzTx/>
                <a:buFontTx/>
                <a:buNone/>
                <a:tabLst/>
              </a:pPr>
              <a:r>
                <a:rPr kumimoji="1" lang="en-US" altLang="ko-KR" sz="800" dirty="0" smtClean="0">
                  <a:latin typeface="맑은 고딕" pitchFamily="50" charset="-127"/>
                  <a:ea typeface="맑은 고딕" pitchFamily="50" charset="-127"/>
                  <a:cs typeface="Times New Roman" pitchFamily="18" charset="0"/>
                </a:rPr>
                <a:t>   </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two questions.</a:t>
              </a:r>
              <a:endParaRPr kumimoji="1" lang="en-US" altLang="ko-KR" sz="800" b="0" i="0" u="none" strike="noStrike" cap="none" normalizeH="0" baseline="0" dirty="0" smtClean="0">
                <a:ln>
                  <a:noFill/>
                </a:ln>
                <a:solidFill>
                  <a:schemeClr val="tx1"/>
                </a:solidFill>
                <a:effectLst/>
                <a:latin typeface="굴림" pitchFamily="50" charset="-127"/>
                <a:ea typeface="굴림" pitchFamily="50" charset="-127"/>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   </a:t>
              </a:r>
            </a:p>
            <a:p>
              <a:pPr marL="0" marR="0" lvl="0" indent="0" algn="just" defTabSz="914400" rtl="0" eaLnBrk="0" fontAlgn="base" latinLnBrk="0" hangingPunct="0">
                <a:lnSpc>
                  <a:spcPct val="150000"/>
                </a:lnSpc>
                <a:spcBef>
                  <a:spcPct val="0"/>
                </a:spcBef>
                <a:spcAft>
                  <a:spcPct val="0"/>
                </a:spcAft>
                <a:buClrTx/>
                <a:buSzTx/>
                <a:tabLst/>
              </a:pP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   - What is Clorox investing in to </a:t>
              </a:r>
              <a:r>
                <a:rPr kumimoji="1" lang="en-US" altLang="ko-KR" sz="800" b="0" i="1" u="sng"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hop aboard the</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 green </a:t>
              </a:r>
            </a:p>
            <a:p>
              <a:pPr marL="0" marR="0" lvl="0" indent="0" algn="just" defTabSz="914400" rtl="0" eaLnBrk="0" fontAlgn="base" latinLnBrk="0" hangingPunct="0">
                <a:lnSpc>
                  <a:spcPct val="150000"/>
                </a:lnSpc>
                <a:spcBef>
                  <a:spcPct val="0"/>
                </a:spcBef>
                <a:spcAft>
                  <a:spcPct val="0"/>
                </a:spcAft>
                <a:buClrTx/>
                <a:buSzTx/>
                <a:tabLst/>
              </a:pPr>
              <a:r>
                <a:rPr kumimoji="1" lang="en-US" altLang="ko-KR" sz="800" dirty="0" smtClean="0">
                  <a:latin typeface="맑은 고딕" pitchFamily="50" charset="-127"/>
                  <a:ea typeface="맑은 고딕" pitchFamily="50" charset="-127"/>
                  <a:cs typeface="Times New Roman" pitchFamily="18" charset="0"/>
                </a:rPr>
                <a:t>     </a:t>
              </a:r>
              <a:r>
                <a:rPr kumimoji="1" lang="en-US" altLang="ko-KR" sz="800" b="0" i="1" u="sng"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bandwagon</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a:t>
              </a:r>
              <a:endParaRPr kumimoji="1" lang="en-US" altLang="ko-KR" sz="800" b="0" i="0" u="none" strike="noStrike" cap="none" normalizeH="0" baseline="0" dirty="0" smtClean="0">
                <a:ln>
                  <a:noFill/>
                </a:ln>
                <a:solidFill>
                  <a:schemeClr val="tx1"/>
                </a:solidFill>
                <a:effectLst/>
                <a:latin typeface="굴림" pitchFamily="50" charset="-127"/>
                <a:ea typeface="굴림" pitchFamily="50" charset="-127"/>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   - These days, what kind of products can’t you avoid </a:t>
              </a:r>
              <a:r>
                <a:rPr kumimoji="1" lang="en-US" altLang="ko-KR" sz="800" b="0" i="1" u="sng"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bombarded</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      </a:t>
              </a:r>
            </a:p>
            <a:p>
              <a:pPr marL="0" marR="0" lvl="0" indent="0" algn="just" defTabSz="914400" rtl="0" eaLnBrk="0" fontAlgn="base" latinLnBrk="0" hangingPunct="0">
                <a:lnSpc>
                  <a:spcPct val="150000"/>
                </a:lnSpc>
                <a:spcBef>
                  <a:spcPct val="0"/>
                </a:spcBef>
                <a:spcAft>
                  <a:spcPct val="0"/>
                </a:spcAft>
                <a:buClrTx/>
                <a:buSzTx/>
                <a:buFontTx/>
                <a:buNone/>
                <a:tabLst/>
              </a:pPr>
              <a:r>
                <a:rPr kumimoji="1" lang="en-US" altLang="ko-KR" sz="800" dirty="0" smtClean="0">
                  <a:latin typeface="맑은 고딕" pitchFamily="50" charset="-127"/>
                  <a:ea typeface="맑은 고딕" pitchFamily="50" charset="-127"/>
                  <a:cs typeface="Times New Roman" pitchFamily="18" charset="0"/>
                </a:rPr>
                <a:t>      </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while shopping?</a:t>
              </a:r>
            </a:p>
            <a:p>
              <a:pPr marL="0" marR="0" lvl="0" indent="0" algn="just" defTabSz="914400" rtl="0" eaLnBrk="0" fontAlgn="base" latinLnBrk="0" hangingPunct="0">
                <a:lnSpc>
                  <a:spcPct val="150000"/>
                </a:lnSpc>
                <a:spcBef>
                  <a:spcPct val="0"/>
                </a:spcBef>
                <a:spcAft>
                  <a:spcPct val="0"/>
                </a:spcAft>
                <a:buClrTx/>
                <a:buSzTx/>
                <a:buFontTx/>
                <a:buNone/>
                <a:tabLst/>
              </a:pPr>
              <a:endParaRPr kumimoji="1" lang="en-US" altLang="ko-KR" sz="800" b="0" i="0" u="none" strike="noStrike" cap="none" normalizeH="0" baseline="0" dirty="0" smtClean="0">
                <a:ln>
                  <a:noFill/>
                </a:ln>
                <a:solidFill>
                  <a:schemeClr val="tx1"/>
                </a:solidFill>
                <a:effectLst/>
                <a:latin typeface="굴림" pitchFamily="50" charset="-127"/>
                <a:ea typeface="굴림" pitchFamily="50" charset="-127"/>
              </a:endParaRPr>
            </a:p>
            <a:p>
              <a:pPr marL="0" marR="0" lvl="0" indent="0" algn="just" defTabSz="914400" rtl="0" eaLnBrk="0" fontAlgn="base" latinLnBrk="0" hangingPunct="0">
                <a:lnSpc>
                  <a:spcPct val="150000"/>
                </a:lnSpc>
                <a:spcBef>
                  <a:spcPct val="0"/>
                </a:spcBef>
                <a:spcAft>
                  <a:spcPct val="0"/>
                </a:spcAft>
                <a:buClrTx/>
                <a:buSzTx/>
                <a:buFontTx/>
                <a:buNone/>
                <a:tabLst/>
              </a:pPr>
              <a:endPar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2) Listen again to the news about why the CEO, Don </a:t>
              </a:r>
              <a:r>
                <a:rPr kumimoji="1" lang="en-US" altLang="ko-KR" sz="800" b="0" i="0" u="none" strike="noStrike" cap="none" normalizeH="0" baseline="0" dirty="0" err="1" smtClean="0">
                  <a:ln>
                    <a:noFill/>
                  </a:ln>
                  <a:solidFill>
                    <a:schemeClr val="tx1"/>
                  </a:solidFill>
                  <a:effectLst/>
                  <a:latin typeface="맑은 고딕" pitchFamily="50" charset="-127"/>
                  <a:ea typeface="맑은 고딕" pitchFamily="50" charset="-127"/>
                  <a:cs typeface="Times New Roman" pitchFamily="18" charset="0"/>
                </a:rPr>
                <a:t>Knauss</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 of    </a:t>
              </a:r>
            </a:p>
            <a:p>
              <a:pPr marL="0" marR="0" lvl="0" indent="0" algn="just" defTabSz="914400" rtl="0" eaLnBrk="0" fontAlgn="base" latinLnBrk="0" hangingPunct="0">
                <a:lnSpc>
                  <a:spcPct val="150000"/>
                </a:lnSpc>
                <a:spcBef>
                  <a:spcPct val="0"/>
                </a:spcBef>
                <a:spcAft>
                  <a:spcPct val="0"/>
                </a:spcAft>
                <a:buClrTx/>
                <a:buSzTx/>
                <a:buFontTx/>
                <a:buNone/>
                <a:tabLst/>
              </a:pPr>
              <a:r>
                <a:rPr kumimoji="1" lang="en-US" altLang="ko-KR" sz="800" dirty="0" smtClean="0">
                  <a:latin typeface="맑은 고딕" pitchFamily="50" charset="-127"/>
                  <a:ea typeface="맑은 고딕" pitchFamily="50" charset="-127"/>
                  <a:cs typeface="Times New Roman" pitchFamily="18" charset="0"/>
                </a:rPr>
                <a:t>    </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Clorox Company has started the</a:t>
              </a:r>
              <a:r>
                <a:rPr kumimoji="1" lang="en-US" altLang="ko-KR" sz="800" b="0" i="0" u="none" strike="noStrike" cap="none" normalizeH="0" dirty="0" smtClean="0">
                  <a:ln>
                    <a:noFill/>
                  </a:ln>
                  <a:solidFill>
                    <a:schemeClr val="tx1"/>
                  </a:solidFill>
                  <a:effectLst/>
                  <a:latin typeface="맑은 고딕" pitchFamily="50" charset="-127"/>
                  <a:ea typeface="맑은 고딕" pitchFamily="50" charset="-127"/>
                  <a:cs typeface="Times New Roman" pitchFamily="18" charset="0"/>
                </a:rPr>
                <a:t> </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Green Works. Tell your partner </a:t>
              </a:r>
            </a:p>
            <a:p>
              <a:pPr marL="0" marR="0" lvl="0" indent="0" algn="just" defTabSz="914400" rtl="0" eaLnBrk="0" fontAlgn="base" latinLnBrk="0" hangingPunct="0">
                <a:lnSpc>
                  <a:spcPct val="150000"/>
                </a:lnSpc>
                <a:spcBef>
                  <a:spcPct val="0"/>
                </a:spcBef>
                <a:spcAft>
                  <a:spcPct val="0"/>
                </a:spcAft>
                <a:buClrTx/>
                <a:buSzTx/>
                <a:buFontTx/>
                <a:buNone/>
                <a:tabLst/>
              </a:pPr>
              <a:r>
                <a:rPr kumimoji="1" lang="en-US" altLang="ko-KR" sz="800" dirty="0" smtClean="0">
                  <a:latin typeface="맑은 고딕" pitchFamily="50" charset="-127"/>
                  <a:ea typeface="맑은 고딕" pitchFamily="50" charset="-127"/>
                  <a:cs typeface="Times New Roman" pitchFamily="18" charset="0"/>
                </a:rPr>
                <a:t>    </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in your own word.</a:t>
              </a:r>
            </a:p>
            <a:p>
              <a:pPr marL="0" marR="0" lvl="0" indent="0" algn="just" defTabSz="914400" rtl="0" eaLnBrk="0" fontAlgn="base" latinLnBrk="0" hangingPunct="0">
                <a:lnSpc>
                  <a:spcPct val="150000"/>
                </a:lnSpc>
                <a:spcBef>
                  <a:spcPct val="0"/>
                </a:spcBef>
                <a:spcAft>
                  <a:spcPct val="0"/>
                </a:spcAft>
                <a:buClrTx/>
                <a:buSzTx/>
                <a:buFontTx/>
                <a:buNone/>
                <a:tabLst/>
              </a:pPr>
              <a:endParaRPr kumimoji="1" lang="en-US" altLang="ko-KR" sz="800" b="0" i="0" u="none" strike="noStrike" cap="none" normalizeH="0" baseline="0" dirty="0" smtClean="0">
                <a:ln>
                  <a:noFill/>
                </a:ln>
                <a:solidFill>
                  <a:schemeClr val="tx1"/>
                </a:solidFill>
                <a:effectLst/>
                <a:latin typeface="굴림" pitchFamily="50" charset="-127"/>
                <a:ea typeface="굴림" pitchFamily="50" charset="-127"/>
              </a:endParaRPr>
            </a:p>
            <a:p>
              <a:pPr marL="0" marR="0" lvl="0" indent="0" algn="just"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3) Listen. In the end, Jeffrey </a:t>
              </a:r>
              <a:r>
                <a:rPr kumimoji="1" lang="en-US" altLang="ko-KR" sz="800" b="0" i="0" u="none" strike="noStrike" cap="none" normalizeH="0" baseline="0" dirty="0" err="1" smtClean="0">
                  <a:ln>
                    <a:noFill/>
                  </a:ln>
                  <a:solidFill>
                    <a:schemeClr val="tx1"/>
                  </a:solidFill>
                  <a:effectLst/>
                  <a:latin typeface="맑은 고딕" pitchFamily="50" charset="-127"/>
                  <a:ea typeface="맑은 고딕" pitchFamily="50" charset="-127"/>
                  <a:cs typeface="Times New Roman" pitchFamily="18" charset="0"/>
                </a:rPr>
                <a:t>Hollender</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 the presidents of Seventh </a:t>
              </a:r>
            </a:p>
            <a:p>
              <a:pPr marL="0" marR="0" lvl="0" indent="0" algn="just" defTabSz="914400" rtl="0" eaLnBrk="0" fontAlgn="base" latinLnBrk="0" hangingPunct="0">
                <a:lnSpc>
                  <a:spcPct val="150000"/>
                </a:lnSpc>
                <a:spcBef>
                  <a:spcPct val="0"/>
                </a:spcBef>
                <a:spcAft>
                  <a:spcPct val="0"/>
                </a:spcAft>
                <a:buClrTx/>
                <a:buSzTx/>
                <a:buFontTx/>
                <a:buNone/>
                <a:tabLst/>
              </a:pPr>
              <a:r>
                <a:rPr kumimoji="1" lang="en-US" altLang="ko-KR" sz="800" dirty="0" smtClean="0">
                  <a:latin typeface="맑은 고딕" pitchFamily="50" charset="-127"/>
                  <a:ea typeface="맑은 고딕" pitchFamily="50" charset="-127"/>
                  <a:cs typeface="Times New Roman" pitchFamily="18" charset="0"/>
                </a:rPr>
                <a:t>    </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Generation,</a:t>
              </a:r>
              <a:r>
                <a:rPr kumimoji="1" lang="en-US" altLang="ko-KR" sz="800" b="0" i="0" u="none" strike="noStrike" cap="none" normalizeH="0" dirty="0" smtClean="0">
                  <a:ln>
                    <a:noFill/>
                  </a:ln>
                  <a:solidFill>
                    <a:schemeClr val="tx1"/>
                  </a:solidFill>
                  <a:effectLst/>
                  <a:latin typeface="맑은 고딕" pitchFamily="50" charset="-127"/>
                  <a:ea typeface="맑은 고딕" pitchFamily="50" charset="-127"/>
                  <a:cs typeface="Times New Roman" pitchFamily="18" charset="0"/>
                </a:rPr>
                <a:t> </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claims something</a:t>
              </a:r>
              <a:r>
                <a:rPr kumimoji="1" lang="en-US" altLang="ko-KR" sz="800" b="0" i="0" u="none" strike="noStrike" cap="none" normalizeH="0" dirty="0" smtClean="0">
                  <a:ln>
                    <a:noFill/>
                  </a:ln>
                  <a:solidFill>
                    <a:schemeClr val="tx1"/>
                  </a:solidFill>
                  <a:effectLst/>
                  <a:latin typeface="맑은 고딕" pitchFamily="50" charset="-127"/>
                  <a:ea typeface="맑은 고딕" pitchFamily="50" charset="-127"/>
                  <a:cs typeface="Times New Roman" pitchFamily="18" charset="0"/>
                </a:rPr>
                <a:t> </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different about the Clorox </a:t>
              </a:r>
            </a:p>
            <a:p>
              <a:pPr marL="0" marR="0" lvl="0" indent="0" algn="just" defTabSz="914400" rtl="0" eaLnBrk="0" fontAlgn="base" latinLnBrk="0" hangingPunct="0">
                <a:lnSpc>
                  <a:spcPct val="150000"/>
                </a:lnSpc>
                <a:spcBef>
                  <a:spcPct val="0"/>
                </a:spcBef>
                <a:spcAft>
                  <a:spcPct val="0"/>
                </a:spcAft>
                <a:buClrTx/>
                <a:buSzTx/>
                <a:buFontTx/>
                <a:buNone/>
                <a:tabLst/>
              </a:pPr>
              <a:r>
                <a:rPr kumimoji="1" lang="en-US" altLang="ko-KR" sz="800" dirty="0" smtClean="0">
                  <a:latin typeface="맑은 고딕" pitchFamily="50" charset="-127"/>
                  <a:ea typeface="맑은 고딕" pitchFamily="50" charset="-127"/>
                  <a:cs typeface="Times New Roman" pitchFamily="18" charset="0"/>
                </a:rPr>
                <a:t>    </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Company. What is he trying to imply?</a:t>
              </a:r>
              <a:endParaRPr kumimoji="1" lang="en-US" altLang="ko-KR" sz="800" b="0" i="0" u="none" strike="noStrike" cap="none" normalizeH="0" baseline="0" dirty="0" smtClean="0">
                <a:ln>
                  <a:noFill/>
                </a:ln>
                <a:solidFill>
                  <a:schemeClr val="tx1"/>
                </a:solidFill>
                <a:effectLst/>
                <a:latin typeface="굴림" pitchFamily="50" charset="-127"/>
                <a:ea typeface="굴림" pitchFamily="50" charset="-127"/>
              </a:endParaRPr>
            </a:p>
          </p:txBody>
        </p:sp>
        <p:sp>
          <p:nvSpPr>
            <p:cNvPr id="29" name="Rectangle 4"/>
            <p:cNvSpPr>
              <a:spLocks noChangeArrowheads="1"/>
            </p:cNvSpPr>
            <p:nvPr/>
          </p:nvSpPr>
          <p:spPr bwMode="auto">
            <a:xfrm>
              <a:off x="743735" y="5207677"/>
              <a:ext cx="3742312" cy="1460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1" hangingPunct="1">
                <a:spcBef>
                  <a:spcPct val="0"/>
                </a:spcBef>
                <a:spcAft>
                  <a:spcPct val="0"/>
                </a:spcAft>
                <a:buClrTx/>
                <a:buSzTx/>
                <a:buFontTx/>
                <a:buNone/>
                <a:tabLst/>
              </a:pPr>
              <a:r>
                <a:rPr kumimoji="1" lang="en-US" altLang="ko-KR" sz="1000" b="1"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2. Listen </a:t>
              </a:r>
              <a:endParaRPr kumimoji="1" lang="en-US" altLang="ko-KR" sz="1000" b="1" i="0" u="none" strike="noStrike" cap="none" normalizeH="0" baseline="0" dirty="0" smtClean="0">
                <a:ln>
                  <a:noFill/>
                </a:ln>
                <a:solidFill>
                  <a:schemeClr val="tx1"/>
                </a:solidFill>
                <a:effectLst/>
                <a:latin typeface="굴림" pitchFamily="50" charset="-127"/>
                <a:ea typeface="굴림" pitchFamily="50" charset="-127"/>
              </a:endParaRPr>
            </a:p>
          </p:txBody>
        </p:sp>
      </p:grpSp>
      <p:sp>
        <p:nvSpPr>
          <p:cNvPr id="30" name="직사각형 29"/>
          <p:cNvSpPr/>
          <p:nvPr/>
        </p:nvSpPr>
        <p:spPr>
          <a:xfrm>
            <a:off x="3582015" y="2555776"/>
            <a:ext cx="3240360" cy="792088"/>
          </a:xfrm>
          <a:prstGeom prst="rect">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36" name="그룹 35"/>
          <p:cNvGrpSpPr/>
          <p:nvPr/>
        </p:nvGrpSpPr>
        <p:grpSpPr>
          <a:xfrm>
            <a:off x="-99392" y="107504"/>
            <a:ext cx="6957392" cy="1152128"/>
            <a:chOff x="-99392" y="107504"/>
            <a:chExt cx="6957392" cy="1152128"/>
          </a:xfrm>
        </p:grpSpPr>
        <p:grpSp>
          <p:nvGrpSpPr>
            <p:cNvPr id="5" name="그룹 4"/>
            <p:cNvGrpSpPr/>
            <p:nvPr/>
          </p:nvGrpSpPr>
          <p:grpSpPr>
            <a:xfrm>
              <a:off x="-99392" y="107504"/>
              <a:ext cx="6957392" cy="707886"/>
              <a:chOff x="-99392" y="119698"/>
              <a:chExt cx="6957392" cy="707886"/>
            </a:xfrm>
          </p:grpSpPr>
          <p:sp>
            <p:nvSpPr>
              <p:cNvPr id="6" name="직사각형 5"/>
              <p:cNvSpPr/>
              <p:nvPr/>
            </p:nvSpPr>
            <p:spPr>
              <a:xfrm>
                <a:off x="-99392" y="119698"/>
                <a:ext cx="2232248" cy="707886"/>
              </a:xfrm>
              <a:prstGeom prst="rect">
                <a:avLst/>
              </a:prstGeom>
              <a:ln>
                <a:noFill/>
              </a:ln>
            </p:spPr>
            <p:txBody>
              <a:bodyPr wrap="square">
                <a:spAutoFit/>
              </a:bodyPr>
              <a:lstStyle/>
              <a:p>
                <a:r>
                  <a:rPr lang="en-US" altLang="ko-KR" sz="4000" dirty="0" smtClean="0">
                    <a:solidFill>
                      <a:srgbClr val="00B050"/>
                    </a:solidFill>
                    <a:latin typeface="Tw Cen MT Condensed Extra Bold" pitchFamily="34" charset="0"/>
                  </a:rPr>
                  <a:t>Listening</a:t>
                </a:r>
                <a:endParaRPr lang="ko-KR" altLang="en-US" sz="4000" dirty="0">
                  <a:solidFill>
                    <a:srgbClr val="00B050"/>
                  </a:solidFill>
                </a:endParaRPr>
              </a:p>
            </p:txBody>
          </p:sp>
          <p:cxnSp>
            <p:nvCxnSpPr>
              <p:cNvPr id="7" name="직선 연결선 6"/>
              <p:cNvCxnSpPr/>
              <p:nvPr/>
            </p:nvCxnSpPr>
            <p:spPr>
              <a:xfrm>
                <a:off x="0" y="686996"/>
                <a:ext cx="6858000" cy="0"/>
              </a:xfrm>
              <a:prstGeom prst="line">
                <a:avLst/>
              </a:prstGeom>
              <a:ln w="25400" cap="rnd">
                <a:solidFill>
                  <a:srgbClr val="92D050"/>
                </a:solidFill>
              </a:ln>
            </p:spPr>
            <p:style>
              <a:lnRef idx="1">
                <a:schemeClr val="accent1"/>
              </a:lnRef>
              <a:fillRef idx="0">
                <a:schemeClr val="accent1"/>
              </a:fillRef>
              <a:effectRef idx="0">
                <a:schemeClr val="accent1"/>
              </a:effectRef>
              <a:fontRef idx="minor">
                <a:schemeClr val="tx1"/>
              </a:fontRef>
            </p:style>
          </p:cxnSp>
        </p:grpSp>
        <p:sp>
          <p:nvSpPr>
            <p:cNvPr id="32" name="직사각형 31"/>
            <p:cNvSpPr/>
            <p:nvPr/>
          </p:nvSpPr>
          <p:spPr>
            <a:xfrm>
              <a:off x="548680" y="551746"/>
              <a:ext cx="2232248" cy="707886"/>
            </a:xfrm>
            <a:prstGeom prst="rect">
              <a:avLst/>
            </a:prstGeom>
            <a:ln>
              <a:noFill/>
            </a:ln>
          </p:spPr>
          <p:txBody>
            <a:bodyPr wrap="square">
              <a:spAutoFit/>
            </a:bodyPr>
            <a:lstStyle/>
            <a:p>
              <a:r>
                <a:rPr lang="en-US" altLang="ko-KR" sz="4000" dirty="0" smtClean="0">
                  <a:solidFill>
                    <a:schemeClr val="accent3">
                      <a:lumMod val="20000"/>
                      <a:lumOff val="80000"/>
                    </a:schemeClr>
                  </a:solidFill>
                  <a:latin typeface="Tw Cen MT Condensed Extra Bold" pitchFamily="34" charset="0"/>
                </a:rPr>
                <a:t>Listening</a:t>
              </a:r>
              <a:endParaRPr lang="ko-KR" altLang="en-US" sz="4000" dirty="0">
                <a:solidFill>
                  <a:schemeClr val="accent3">
                    <a:lumMod val="20000"/>
                    <a:lumOff val="80000"/>
                  </a:schemeClr>
                </a:solidFill>
              </a:endParaRPr>
            </a:p>
          </p:txBody>
        </p:sp>
      </p:grpSp>
      <p:pic>
        <p:nvPicPr>
          <p:cNvPr id="34" name="Picture 11" descr="LK006476"/>
          <p:cNvPicPr>
            <a:picLocks noChangeAspect="1" noChangeArrowheads="1"/>
          </p:cNvPicPr>
          <p:nvPr/>
        </p:nvPicPr>
        <p:blipFill>
          <a:blip r:embed="rId5" cstate="print"/>
          <a:srcRect/>
          <a:stretch>
            <a:fillRect/>
          </a:stretch>
        </p:blipFill>
        <p:spPr bwMode="auto">
          <a:xfrm>
            <a:off x="4149080" y="6300192"/>
            <a:ext cx="2708920" cy="2267744"/>
          </a:xfrm>
          <a:prstGeom prst="rect">
            <a:avLst/>
          </a:prstGeom>
          <a:noFill/>
          <a:effectLst>
            <a:outerShdw blurRad="50800" dist="63500" dir="8100000" algn="tr" rotWithShape="0">
              <a:prstClr val="black">
                <a:alpha val="40000"/>
              </a:prstClr>
            </a:outerShdw>
          </a:effectLst>
        </p:spPr>
      </p:pic>
      <p:pic>
        <p:nvPicPr>
          <p:cNvPr id="35" name="Picture 10" descr="FL004918"/>
          <p:cNvPicPr>
            <a:picLocks noChangeAspect="1" noChangeArrowheads="1"/>
          </p:cNvPicPr>
          <p:nvPr/>
        </p:nvPicPr>
        <p:blipFill>
          <a:blip r:embed="rId6" cstate="print"/>
          <a:srcRect/>
          <a:stretch>
            <a:fillRect/>
          </a:stretch>
        </p:blipFill>
        <p:spPr bwMode="auto">
          <a:xfrm>
            <a:off x="4156683" y="6321945"/>
            <a:ext cx="793994" cy="1480559"/>
          </a:xfrm>
          <a:prstGeom prst="rect">
            <a:avLst/>
          </a:prstGeom>
          <a:noFill/>
          <a:effectLst/>
        </p:spPr>
      </p:pic>
      <p:pic>
        <p:nvPicPr>
          <p:cNvPr id="31" name="그림 30" descr="clorox-green-works-cleaners1.jpg"/>
          <p:cNvPicPr>
            <a:picLocks noChangeAspect="1"/>
          </p:cNvPicPr>
          <p:nvPr/>
        </p:nvPicPr>
        <p:blipFill>
          <a:blip r:embed="rId7" cstate="print"/>
          <a:stretch>
            <a:fillRect/>
          </a:stretch>
        </p:blipFill>
        <p:spPr>
          <a:xfrm>
            <a:off x="3645024" y="5076056"/>
            <a:ext cx="2808312" cy="1800200"/>
          </a:xfrm>
          <a:prstGeom prst="rect">
            <a:avLst/>
          </a:prstGeom>
          <a:effectLst>
            <a:outerShdw blurRad="50800" dist="88900" dir="8100000" algn="tr" rotWithShape="0">
              <a:prstClr val="black">
                <a:alpha val="40000"/>
              </a:prstClr>
            </a:outerShdw>
          </a:effectLst>
        </p:spPr>
      </p:pic>
      <p:grpSp>
        <p:nvGrpSpPr>
          <p:cNvPr id="33" name="그룹 32"/>
          <p:cNvGrpSpPr/>
          <p:nvPr/>
        </p:nvGrpSpPr>
        <p:grpSpPr>
          <a:xfrm>
            <a:off x="-3531" y="8965068"/>
            <a:ext cx="504056" cy="215444"/>
            <a:chOff x="6369846" y="8820472"/>
            <a:chExt cx="504056" cy="215444"/>
          </a:xfrm>
        </p:grpSpPr>
        <p:sp>
          <p:nvSpPr>
            <p:cNvPr id="37" name="직사각형 36"/>
            <p:cNvSpPr/>
            <p:nvPr/>
          </p:nvSpPr>
          <p:spPr>
            <a:xfrm>
              <a:off x="6369846" y="8868178"/>
              <a:ext cx="504056" cy="12016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8" name="TextBox 37"/>
            <p:cNvSpPr txBox="1"/>
            <p:nvPr/>
          </p:nvSpPr>
          <p:spPr>
            <a:xfrm>
              <a:off x="6485140" y="8820472"/>
              <a:ext cx="243978" cy="215444"/>
            </a:xfrm>
            <a:prstGeom prst="rect">
              <a:avLst/>
            </a:prstGeom>
            <a:noFill/>
          </p:spPr>
          <p:txBody>
            <a:bodyPr wrap="none" rtlCol="0">
              <a:spAutoFit/>
            </a:bodyPr>
            <a:lstStyle/>
            <a:p>
              <a:r>
                <a:rPr lang="en-US" altLang="ko-KR" sz="800" b="1" dirty="0" smtClean="0"/>
                <a:t>1</a:t>
              </a:r>
              <a:endParaRPr lang="ko-KR" altLang="en-US" sz="800" b="1"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ox(in)">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9" descr="OS001899"/>
          <p:cNvPicPr>
            <a:picLocks noChangeAspect="1" noChangeArrowheads="1"/>
          </p:cNvPicPr>
          <p:nvPr/>
        </p:nvPicPr>
        <p:blipFill>
          <a:blip r:embed="rId2" cstate="print">
            <a:duotone>
              <a:schemeClr val="bg2">
                <a:shade val="45000"/>
                <a:satMod val="135000"/>
              </a:schemeClr>
              <a:prstClr val="white"/>
            </a:duotone>
          </a:blip>
          <a:stretch>
            <a:fillRect/>
          </a:stretch>
        </p:blipFill>
        <p:spPr bwMode="auto">
          <a:xfrm>
            <a:off x="3068961" y="5220072"/>
            <a:ext cx="3789039" cy="2522079"/>
          </a:xfrm>
          <a:prstGeom prst="rect">
            <a:avLst/>
          </a:prstGeom>
          <a:noFill/>
          <a:ln>
            <a:noFill/>
          </a:ln>
          <a:effectLst>
            <a:outerShdw blurRad="50800" dist="63500" dir="2700000" algn="tl" rotWithShape="0">
              <a:prstClr val="black">
                <a:alpha val="40000"/>
              </a:prstClr>
            </a:outerShdw>
          </a:effectLst>
        </p:spPr>
      </p:pic>
      <p:pic>
        <p:nvPicPr>
          <p:cNvPr id="35" name="Picture 7" descr="Soybeanvarieties"/>
          <p:cNvPicPr>
            <a:picLocks noChangeAspect="1" noChangeArrowheads="1"/>
          </p:cNvPicPr>
          <p:nvPr/>
        </p:nvPicPr>
        <p:blipFill>
          <a:blip r:embed="rId3" cstate="print">
            <a:duotone>
              <a:schemeClr val="bg2">
                <a:shade val="45000"/>
                <a:satMod val="135000"/>
              </a:schemeClr>
              <a:prstClr val="white"/>
            </a:duotone>
          </a:blip>
          <a:srcRect/>
          <a:stretch>
            <a:fillRect/>
          </a:stretch>
        </p:blipFill>
        <p:spPr bwMode="auto">
          <a:xfrm>
            <a:off x="4941167" y="2267744"/>
            <a:ext cx="1916833" cy="2565508"/>
          </a:xfrm>
          <a:prstGeom prst="rect">
            <a:avLst/>
          </a:prstGeom>
          <a:noFill/>
          <a:effectLst>
            <a:outerShdw blurRad="50800" dist="63500" dir="2700000" algn="tl" rotWithShape="0">
              <a:prstClr val="black">
                <a:alpha val="40000"/>
              </a:prstClr>
            </a:outerShdw>
          </a:effectLst>
        </p:spPr>
      </p:pic>
      <p:grpSp>
        <p:nvGrpSpPr>
          <p:cNvPr id="4" name="그룹 3"/>
          <p:cNvGrpSpPr/>
          <p:nvPr/>
        </p:nvGrpSpPr>
        <p:grpSpPr>
          <a:xfrm>
            <a:off x="-99392" y="107504"/>
            <a:ext cx="6957392" cy="707886"/>
            <a:chOff x="-99392" y="119698"/>
            <a:chExt cx="6957392" cy="707886"/>
          </a:xfrm>
        </p:grpSpPr>
        <p:sp>
          <p:nvSpPr>
            <p:cNvPr id="5" name="직사각형 4"/>
            <p:cNvSpPr/>
            <p:nvPr/>
          </p:nvSpPr>
          <p:spPr>
            <a:xfrm>
              <a:off x="-99392" y="119698"/>
              <a:ext cx="2232248" cy="707886"/>
            </a:xfrm>
            <a:prstGeom prst="rect">
              <a:avLst/>
            </a:prstGeom>
            <a:ln>
              <a:noFill/>
            </a:ln>
          </p:spPr>
          <p:txBody>
            <a:bodyPr wrap="square">
              <a:spAutoFit/>
            </a:bodyPr>
            <a:lstStyle/>
            <a:p>
              <a:r>
                <a:rPr lang="en-US" altLang="ko-KR" sz="4000" dirty="0" smtClean="0">
                  <a:solidFill>
                    <a:srgbClr val="00B050"/>
                  </a:solidFill>
                  <a:latin typeface="Tw Cen MT Condensed Extra Bold" pitchFamily="34" charset="0"/>
                </a:rPr>
                <a:t>Listening</a:t>
              </a:r>
              <a:endParaRPr lang="ko-KR" altLang="en-US" sz="4000" dirty="0">
                <a:solidFill>
                  <a:srgbClr val="00B050"/>
                </a:solidFill>
              </a:endParaRPr>
            </a:p>
          </p:txBody>
        </p:sp>
        <p:cxnSp>
          <p:nvCxnSpPr>
            <p:cNvPr id="6" name="직선 연결선 5"/>
            <p:cNvCxnSpPr/>
            <p:nvPr/>
          </p:nvCxnSpPr>
          <p:spPr>
            <a:xfrm>
              <a:off x="0" y="686996"/>
              <a:ext cx="6858000" cy="0"/>
            </a:xfrm>
            <a:prstGeom prst="line">
              <a:avLst/>
            </a:prstGeom>
            <a:ln w="25400" cap="rnd">
              <a:solidFill>
                <a:srgbClr val="92D050"/>
              </a:solidFill>
            </a:ln>
          </p:spPr>
          <p:style>
            <a:lnRef idx="1">
              <a:schemeClr val="accent1"/>
            </a:lnRef>
            <a:fillRef idx="0">
              <a:schemeClr val="accent1"/>
            </a:fillRef>
            <a:effectRef idx="0">
              <a:schemeClr val="accent1"/>
            </a:effectRef>
            <a:fontRef idx="minor">
              <a:schemeClr val="tx1"/>
            </a:fontRef>
          </p:style>
        </p:cxnSp>
      </p:grpSp>
      <p:sp>
        <p:nvSpPr>
          <p:cNvPr id="7" name="직사각형 6"/>
          <p:cNvSpPr/>
          <p:nvPr/>
        </p:nvSpPr>
        <p:spPr>
          <a:xfrm>
            <a:off x="548680" y="551746"/>
            <a:ext cx="2232248" cy="707886"/>
          </a:xfrm>
          <a:prstGeom prst="rect">
            <a:avLst/>
          </a:prstGeom>
          <a:ln>
            <a:noFill/>
          </a:ln>
        </p:spPr>
        <p:txBody>
          <a:bodyPr wrap="square">
            <a:spAutoFit/>
          </a:bodyPr>
          <a:lstStyle/>
          <a:p>
            <a:r>
              <a:rPr lang="en-US" altLang="ko-KR" sz="4000" dirty="0" smtClean="0">
                <a:solidFill>
                  <a:schemeClr val="accent3">
                    <a:lumMod val="20000"/>
                    <a:lumOff val="80000"/>
                  </a:schemeClr>
                </a:solidFill>
                <a:latin typeface="Tw Cen MT Condensed Extra Bold" pitchFamily="34" charset="0"/>
              </a:rPr>
              <a:t>Listening</a:t>
            </a:r>
            <a:endParaRPr lang="ko-KR" altLang="en-US" sz="4000" dirty="0">
              <a:solidFill>
                <a:schemeClr val="accent3">
                  <a:lumMod val="20000"/>
                  <a:lumOff val="80000"/>
                </a:schemeClr>
              </a:solidFill>
            </a:endParaRPr>
          </a:p>
        </p:txBody>
      </p:sp>
      <p:sp>
        <p:nvSpPr>
          <p:cNvPr id="1025" name="Rectangle 1"/>
          <p:cNvSpPr>
            <a:spLocks noChangeArrowheads="1"/>
          </p:cNvSpPr>
          <p:nvPr/>
        </p:nvSpPr>
        <p:spPr bwMode="auto">
          <a:xfrm>
            <a:off x="116632" y="1317119"/>
            <a:ext cx="3096344"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3. Listening challenge</a:t>
            </a:r>
            <a:endParaRPr kumimoji="1" lang="en-US" altLang="ko-KR" sz="1000" b="0" i="0" u="none" strike="noStrike" cap="none" normalizeH="0" baseline="0" dirty="0" smtClean="0">
              <a:ln>
                <a:noFill/>
              </a:ln>
              <a:solidFill>
                <a:schemeClr val="tx1"/>
              </a:solidFill>
              <a:effectLst/>
              <a:latin typeface="굴림" pitchFamily="50" charset="-127"/>
              <a:ea typeface="굴림" pitchFamily="50" charset="-127"/>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1" lang="en-US" altLang="ko-KR" sz="1000" dirty="0">
              <a:latin typeface="굴림" pitchFamily="50" charset="-127"/>
              <a:ea typeface="굴림" pitchFamily="50" charset="-127"/>
              <a:cs typeface="Times New Roman" pitchFamily="18" charset="0"/>
            </a:endParaRPr>
          </a:p>
          <a:p>
            <a:pPr marL="228600" marR="0" lvl="0" indent="-228600" algn="l" defTabSz="914400" rtl="0" eaLnBrk="0" fontAlgn="base" latinLnBrk="0" hangingPunct="0">
              <a:lnSpc>
                <a:spcPct val="150000"/>
              </a:lnSpc>
              <a:spcBef>
                <a:spcPct val="0"/>
              </a:spcBef>
              <a:spcAft>
                <a:spcPct val="0"/>
              </a:spcAft>
              <a:buClrTx/>
              <a:buSzTx/>
              <a:tabLst/>
            </a:pPr>
            <a:r>
              <a:rPr kumimoji="1" lang="en-US" altLang="ko-KR" sz="800" dirty="0">
                <a:latin typeface="맑은 고딕" pitchFamily="50" charset="-127"/>
                <a:ea typeface="맑은 고딕" pitchFamily="50" charset="-127"/>
                <a:cs typeface="Times New Roman" pitchFamily="18" charset="0"/>
              </a:rPr>
              <a:t> </a:t>
            </a:r>
            <a:r>
              <a:rPr kumimoji="1" lang="en-US" altLang="ko-KR" sz="800" dirty="0" smtClean="0">
                <a:latin typeface="맑은 고딕" pitchFamily="50" charset="-127"/>
                <a:ea typeface="맑은 고딕" pitchFamily="50" charset="-127"/>
                <a:cs typeface="Times New Roman" pitchFamily="18" charset="0"/>
              </a:rPr>
              <a:t>  ▶</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 With your partner, </a:t>
            </a:r>
            <a:r>
              <a:rPr kumimoji="1" lang="en-US" altLang="ko-KR" sz="800" b="1"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one of you is Don </a:t>
            </a:r>
            <a:r>
              <a:rPr kumimoji="1" lang="en-US" altLang="ko-KR" sz="800" b="1" i="0" u="none" strike="noStrike" cap="none" normalizeH="0" baseline="0" dirty="0" err="1" smtClean="0">
                <a:ln>
                  <a:noFill/>
                </a:ln>
                <a:solidFill>
                  <a:schemeClr val="tx1"/>
                </a:solidFill>
                <a:effectLst/>
                <a:latin typeface="맑은 고딕" pitchFamily="50" charset="-127"/>
                <a:ea typeface="맑은 고딕" pitchFamily="50" charset="-127"/>
                <a:cs typeface="Times New Roman" pitchFamily="18" charset="0"/>
              </a:rPr>
              <a:t>Knauss</a:t>
            </a:r>
            <a:r>
              <a:rPr kumimoji="1" lang="en-US" altLang="ko-KR" sz="800" b="1"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 and the other is Jeffrey </a:t>
            </a:r>
            <a:r>
              <a:rPr kumimoji="1" lang="en-US" altLang="ko-KR" sz="800" b="1" i="0" u="none" strike="noStrike" cap="none" normalizeH="0" baseline="0" dirty="0" err="1" smtClean="0">
                <a:ln>
                  <a:noFill/>
                </a:ln>
                <a:solidFill>
                  <a:schemeClr val="tx1"/>
                </a:solidFill>
                <a:effectLst/>
                <a:latin typeface="맑은 고딕" pitchFamily="50" charset="-127"/>
                <a:ea typeface="맑은 고딕" pitchFamily="50" charset="-127"/>
                <a:cs typeface="Times New Roman" pitchFamily="18" charset="0"/>
              </a:rPr>
              <a:t>Hollender</a:t>
            </a:r>
            <a:r>
              <a:rPr kumimoji="1" lang="en-US" altLang="ko-KR" sz="800" b="1"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 </a:t>
            </a: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dirty="0">
                <a:latin typeface="굴림" pitchFamily="50" charset="-127"/>
                <a:ea typeface="굴림" pitchFamily="50" charset="-127"/>
              </a:rPr>
              <a:t> </a:t>
            </a:r>
            <a:r>
              <a:rPr kumimoji="1" lang="en-US" altLang="ko-KR" sz="800" dirty="0" smtClean="0">
                <a:latin typeface="굴림" pitchFamily="50" charset="-127"/>
                <a:ea typeface="굴림" pitchFamily="50" charset="-127"/>
              </a:rPr>
              <a:t>      </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Ask each other three questions about their ideas about</a:t>
            </a:r>
            <a:r>
              <a:rPr kumimoji="1" lang="en-US" altLang="ko-KR" sz="800" b="0" i="0" u="none" strike="noStrike" cap="none" normalizeH="0" dirty="0" smtClean="0">
                <a:ln>
                  <a:noFill/>
                </a:ln>
                <a:solidFill>
                  <a:schemeClr val="tx1"/>
                </a:solidFill>
                <a:effectLst/>
                <a:latin typeface="맑은 고딕" pitchFamily="50" charset="-127"/>
                <a:ea typeface="맑은 고딕" pitchFamily="50" charset="-127"/>
                <a:cs typeface="Times New Roman" pitchFamily="18" charset="0"/>
              </a:rPr>
              <a:t> </a:t>
            </a: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baseline="0" dirty="0">
                <a:latin typeface="맑은 고딕" pitchFamily="50" charset="-127"/>
                <a:ea typeface="맑은 고딕" pitchFamily="50" charset="-127"/>
                <a:cs typeface="Times New Roman" pitchFamily="18" charset="0"/>
              </a:rPr>
              <a:t> </a:t>
            </a:r>
            <a:r>
              <a:rPr kumimoji="1" lang="en-US" altLang="ko-KR" sz="800" baseline="0" dirty="0" smtClean="0">
                <a:latin typeface="맑은 고딕" pitchFamily="50" charset="-127"/>
                <a:ea typeface="맑은 고딕" pitchFamily="50" charset="-127"/>
                <a:cs typeface="Times New Roman" pitchFamily="18" charset="0"/>
              </a:rPr>
              <a:t>     </a:t>
            </a:r>
            <a:r>
              <a:rPr kumimoji="1" lang="en-US" altLang="ko-KR" sz="800" b="0" i="1"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green bandwagon</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 </a:t>
            </a: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      Try to use the expressions and vocabularies on the list.</a:t>
            </a:r>
            <a:endParaRPr kumimoji="1" lang="en-US" altLang="ko-KR" sz="800" b="0" i="0" u="none" strike="noStrike" cap="none" normalizeH="0" baseline="0" dirty="0" smtClean="0">
              <a:ln>
                <a:noFill/>
              </a:ln>
              <a:solidFill>
                <a:schemeClr val="tx1"/>
              </a:solidFill>
              <a:effectLst/>
              <a:latin typeface="굴림" pitchFamily="50" charset="-127"/>
              <a:ea typeface="굴림" pitchFamily="50" charset="-127"/>
            </a:endParaRP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   </a:t>
            </a: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dirty="0">
                <a:latin typeface="맑은 고딕" pitchFamily="50" charset="-127"/>
                <a:ea typeface="맑은 고딕" pitchFamily="50" charset="-127"/>
                <a:cs typeface="Times New Roman" pitchFamily="18" charset="0"/>
              </a:rPr>
              <a:t> </a:t>
            </a:r>
            <a:r>
              <a:rPr kumimoji="1" lang="en-US" altLang="ko-KR" sz="800" dirty="0" smtClean="0">
                <a:latin typeface="맑은 고딕" pitchFamily="50" charset="-127"/>
                <a:ea typeface="맑은 고딕" pitchFamily="50" charset="-127"/>
                <a:cs typeface="Times New Roman" pitchFamily="18" charset="0"/>
              </a:rPr>
              <a:t>   </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 e.g.) </a:t>
            </a:r>
            <a:r>
              <a:rPr kumimoji="1" lang="en-US" altLang="ko-KR" sz="800" b="0" i="0" u="none" strike="noStrike" cap="none" normalizeH="0" baseline="0" dirty="0" err="1" smtClean="0">
                <a:ln>
                  <a:noFill/>
                </a:ln>
                <a:solidFill>
                  <a:schemeClr val="tx1"/>
                </a:solidFill>
                <a:effectLst/>
                <a:latin typeface="맑은 고딕" pitchFamily="50" charset="-127"/>
                <a:ea typeface="맑은 고딕" pitchFamily="50" charset="-127"/>
                <a:cs typeface="Times New Roman" pitchFamily="18" charset="0"/>
              </a:rPr>
              <a:t>Mr.Knauss</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 you said that your company has     </a:t>
            </a: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dirty="0">
                <a:latin typeface="맑은 고딕" pitchFamily="50" charset="-127"/>
                <a:ea typeface="맑은 고딕" pitchFamily="50" charset="-127"/>
                <a:cs typeface="Times New Roman" pitchFamily="18" charset="0"/>
              </a:rPr>
              <a:t> </a:t>
            </a:r>
            <a:r>
              <a:rPr kumimoji="1" lang="en-US" altLang="ko-KR" sz="800" dirty="0" smtClean="0">
                <a:latin typeface="맑은 고딕" pitchFamily="50" charset="-127"/>
                <a:ea typeface="맑은 고딕" pitchFamily="50" charset="-127"/>
                <a:cs typeface="Times New Roman" pitchFamily="18" charset="0"/>
              </a:rPr>
              <a:t>          </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thought about the green products for five years     </a:t>
            </a: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dirty="0">
                <a:latin typeface="맑은 고딕" pitchFamily="50" charset="-127"/>
                <a:ea typeface="맑은 고딕" pitchFamily="50" charset="-127"/>
                <a:cs typeface="Times New Roman" pitchFamily="18" charset="0"/>
              </a:rPr>
              <a:t> </a:t>
            </a:r>
            <a:r>
              <a:rPr kumimoji="1" lang="en-US" altLang="ko-KR" sz="800" dirty="0" smtClean="0">
                <a:latin typeface="맑은 고딕" pitchFamily="50" charset="-127"/>
                <a:ea typeface="맑은 고딕" pitchFamily="50" charset="-127"/>
                <a:cs typeface="Times New Roman" pitchFamily="18" charset="0"/>
              </a:rPr>
              <a:t>          </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before deciding the time was ripe, why didn’t </a:t>
            </a: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dirty="0">
                <a:latin typeface="맑은 고딕" pitchFamily="50" charset="-127"/>
                <a:ea typeface="맑은 고딕" pitchFamily="50" charset="-127"/>
                <a:cs typeface="Times New Roman" pitchFamily="18" charset="0"/>
              </a:rPr>
              <a:t> </a:t>
            </a:r>
            <a:r>
              <a:rPr kumimoji="1" lang="en-US" altLang="ko-KR" sz="800" dirty="0" smtClean="0">
                <a:latin typeface="맑은 고딕" pitchFamily="50" charset="-127"/>
                <a:ea typeface="맑은 고딕" pitchFamily="50" charset="-127"/>
                <a:cs typeface="Times New Roman" pitchFamily="18" charset="0"/>
              </a:rPr>
              <a:t>          </a:t>
            </a:r>
            <a:r>
              <a:rPr kumimoji="1" lang="en-US" altLang="ko-KR" sz="800" b="0" i="0" u="none" strike="noStrike" cap="none" normalizeH="0" baseline="0" dirty="0" smtClean="0">
                <a:ln>
                  <a:noFill/>
                </a:ln>
                <a:solidFill>
                  <a:schemeClr val="tx1"/>
                </a:solidFill>
                <a:effectLst/>
                <a:latin typeface="맑은 고딕" pitchFamily="50" charset="-127"/>
                <a:ea typeface="맑은 고딕" pitchFamily="50" charset="-127"/>
                <a:cs typeface="Times New Roman" pitchFamily="18" charset="0"/>
              </a:rPr>
              <a:t>you start earlier?</a:t>
            </a:r>
            <a:endParaRPr kumimoji="1" lang="en-US" altLang="ko-KR" sz="800" b="0" i="0" u="none" strike="noStrike" cap="none" normalizeH="0" baseline="0" dirty="0" smtClean="0">
              <a:ln>
                <a:noFill/>
              </a:ln>
              <a:solidFill>
                <a:schemeClr val="tx1"/>
              </a:solidFill>
              <a:effectLst/>
              <a:latin typeface="굴림" pitchFamily="50" charset="-127"/>
              <a:ea typeface="굴림" pitchFamily="50" charset="-127"/>
            </a:endParaRPr>
          </a:p>
        </p:txBody>
      </p:sp>
      <p:graphicFrame>
        <p:nvGraphicFramePr>
          <p:cNvPr id="9" name="표 8"/>
          <p:cNvGraphicFramePr>
            <a:graphicFrameLocks noGrp="1"/>
          </p:cNvGraphicFramePr>
          <p:nvPr/>
        </p:nvGraphicFramePr>
        <p:xfrm>
          <a:off x="404664" y="3707904"/>
          <a:ext cx="1584176" cy="2258184"/>
        </p:xfrm>
        <a:graphic>
          <a:graphicData uri="http://schemas.openxmlformats.org/drawingml/2006/table">
            <a:tbl>
              <a:tblPr firstRow="1" bandRow="1">
                <a:tableStyleId>{F5AB1C69-6EDB-4FF4-983F-18BD219EF322}</a:tableStyleId>
              </a:tblPr>
              <a:tblGrid>
                <a:gridCol w="1584176"/>
              </a:tblGrid>
              <a:tr h="216024">
                <a:tc>
                  <a:txBody>
                    <a:bodyPr/>
                    <a:lstStyle/>
                    <a:p>
                      <a:pPr latinLnBrk="1"/>
                      <a:r>
                        <a:rPr lang="en-US" altLang="ko-KR" sz="800" dirty="0" smtClean="0"/>
                        <a:t>Word</a:t>
                      </a:r>
                      <a:r>
                        <a:rPr lang="en-US" altLang="ko-KR" sz="800" baseline="0" dirty="0" smtClean="0"/>
                        <a:t> lists</a:t>
                      </a:r>
                      <a:endParaRPr lang="ko-KR" altLang="en-US" sz="800" dirty="0"/>
                    </a:p>
                  </a:txBody>
                  <a:tcPr/>
                </a:tc>
              </a:tr>
              <a:tr h="370840">
                <a:tc>
                  <a:txBody>
                    <a:bodyPr/>
                    <a:lstStyle/>
                    <a:p>
                      <a:pPr latinLnBrk="1"/>
                      <a:r>
                        <a:rPr lang="en-US" altLang="ko-KR" sz="800" kern="1200" dirty="0" smtClean="0"/>
                        <a:t>Mark a big step</a:t>
                      </a:r>
                      <a:endParaRPr lang="ko-KR" altLang="ko-KR" sz="800" kern="1200" dirty="0" smtClean="0"/>
                    </a:p>
                    <a:p>
                      <a:pPr latinLnBrk="1"/>
                      <a:r>
                        <a:rPr lang="en-US" altLang="ko-KR" sz="800" kern="1200" dirty="0" smtClean="0"/>
                        <a:t>Nontoxic</a:t>
                      </a:r>
                      <a:endParaRPr lang="ko-KR" altLang="ko-KR" sz="800" kern="1200" dirty="0" smtClean="0"/>
                    </a:p>
                    <a:p>
                      <a:pPr latinLnBrk="1"/>
                      <a:r>
                        <a:rPr lang="en-US" altLang="ko-KR" sz="800" kern="1200" dirty="0" smtClean="0"/>
                        <a:t>Hygiene</a:t>
                      </a:r>
                      <a:endParaRPr lang="ko-KR" altLang="ko-KR" sz="800" kern="1200" dirty="0" smtClean="0"/>
                    </a:p>
                    <a:p>
                      <a:pPr latinLnBrk="1"/>
                      <a:r>
                        <a:rPr lang="en-US" altLang="ko-KR" sz="800" kern="1200" dirty="0" smtClean="0"/>
                        <a:t>Environmentally friendly</a:t>
                      </a:r>
                      <a:endParaRPr lang="ko-KR" altLang="ko-KR" sz="800" kern="1200" dirty="0" smtClean="0"/>
                    </a:p>
                    <a:p>
                      <a:pPr latinLnBrk="1"/>
                      <a:r>
                        <a:rPr lang="en-US" altLang="ko-KR" sz="800" kern="1200" dirty="0" smtClean="0"/>
                        <a:t>Green</a:t>
                      </a:r>
                      <a:endParaRPr lang="ko-KR" altLang="ko-KR" sz="800" kern="1200" dirty="0" smtClean="0"/>
                    </a:p>
                    <a:p>
                      <a:pPr latinLnBrk="1"/>
                      <a:r>
                        <a:rPr lang="en-US" altLang="ko-KR" sz="800" kern="1200" dirty="0" smtClean="0"/>
                        <a:t>Hop aboard the bandwagon</a:t>
                      </a:r>
                      <a:endParaRPr lang="ko-KR" altLang="ko-KR" sz="800" kern="1200" dirty="0" smtClean="0"/>
                    </a:p>
                    <a:p>
                      <a:pPr latinLnBrk="1"/>
                      <a:r>
                        <a:rPr lang="en-US" altLang="ko-KR" sz="800" kern="1200" dirty="0" smtClean="0"/>
                        <a:t>Combat</a:t>
                      </a:r>
                      <a:endParaRPr lang="ko-KR" altLang="ko-KR" sz="800" kern="1200" dirty="0" smtClean="0"/>
                    </a:p>
                    <a:p>
                      <a:pPr latinLnBrk="1"/>
                      <a:r>
                        <a:rPr lang="en-US" altLang="ko-KR" sz="800" kern="1200" dirty="0" smtClean="0"/>
                        <a:t>Potential</a:t>
                      </a:r>
                      <a:endParaRPr lang="ko-KR" altLang="ko-KR" sz="800" kern="1200" dirty="0" smtClean="0"/>
                    </a:p>
                    <a:p>
                      <a:pPr latinLnBrk="1"/>
                      <a:r>
                        <a:rPr lang="en-US" altLang="ko-KR" sz="800" kern="1200" dirty="0" smtClean="0"/>
                        <a:t>Convenient</a:t>
                      </a:r>
                      <a:endParaRPr lang="ko-KR" altLang="ko-KR" sz="800" kern="1200" dirty="0" smtClean="0"/>
                    </a:p>
                    <a:p>
                      <a:pPr latinLnBrk="1"/>
                      <a:r>
                        <a:rPr lang="en-US" altLang="ko-KR" sz="800" kern="1200" dirty="0" smtClean="0"/>
                        <a:t>Goods</a:t>
                      </a:r>
                      <a:endParaRPr lang="ko-KR" altLang="ko-KR" sz="800" kern="1200" dirty="0" smtClean="0"/>
                    </a:p>
                    <a:p>
                      <a:pPr latinLnBrk="1"/>
                      <a:r>
                        <a:rPr lang="en-US" altLang="ko-KR" sz="800" kern="1200" dirty="0" smtClean="0"/>
                        <a:t>Global warming</a:t>
                      </a:r>
                      <a:endParaRPr lang="ko-KR" altLang="ko-KR" sz="800" kern="1200" dirty="0" smtClean="0"/>
                    </a:p>
                    <a:p>
                      <a:pPr latinLnBrk="1"/>
                      <a:r>
                        <a:rPr lang="en-US" altLang="ko-KR" sz="800" kern="1200" dirty="0" smtClean="0"/>
                        <a:t>Nature</a:t>
                      </a:r>
                      <a:endParaRPr lang="ko-KR" altLang="ko-KR" sz="800" kern="1200" dirty="0" smtClean="0"/>
                    </a:p>
                    <a:p>
                      <a:pPr latinLnBrk="1"/>
                      <a:r>
                        <a:rPr lang="en-US" altLang="ko-KR" sz="800" kern="1200" dirty="0" smtClean="0"/>
                        <a:t>Consumer</a:t>
                      </a:r>
                      <a:endParaRPr lang="ko-KR" altLang="ko-KR" sz="800" kern="1200" dirty="0" smtClean="0"/>
                    </a:p>
                    <a:p>
                      <a:pPr latinLnBrk="1"/>
                      <a:r>
                        <a:rPr lang="en-US" altLang="ko-KR" sz="800" kern="1200" dirty="0" smtClean="0"/>
                        <a:t>Health</a:t>
                      </a:r>
                      <a:endParaRPr lang="ko-KR" altLang="ko-KR" sz="800" kern="1200" dirty="0" smtClean="0"/>
                    </a:p>
                    <a:p>
                      <a:pPr latinLnBrk="1"/>
                      <a:r>
                        <a:rPr lang="en-US" altLang="ko-KR" sz="800" kern="1200" dirty="0" smtClean="0"/>
                        <a:t>Market</a:t>
                      </a:r>
                      <a:endParaRPr lang="ko-KR" altLang="ko-KR" sz="800" kern="1200" dirty="0" smtClean="0"/>
                    </a:p>
                    <a:p>
                      <a:pPr latinLnBrk="1"/>
                      <a:r>
                        <a:rPr lang="en-US" altLang="ko-KR" sz="800" kern="1200" dirty="0" smtClean="0"/>
                        <a:t>Bombard</a:t>
                      </a:r>
                      <a:endParaRPr lang="ko-KR" altLang="ko-KR" sz="800" kern="1200" dirty="0">
                        <a:solidFill>
                          <a:schemeClr val="dk1"/>
                        </a:solidFill>
                        <a:latin typeface="+mn-lt"/>
                        <a:ea typeface="+mn-ea"/>
                        <a:cs typeface="+mn-cs"/>
                      </a:endParaRPr>
                    </a:p>
                  </a:txBody>
                  <a:tcPr/>
                </a:tc>
              </a:tr>
            </a:tbl>
          </a:graphicData>
        </a:graphic>
      </p:graphicFrame>
      <p:cxnSp>
        <p:nvCxnSpPr>
          <p:cNvPr id="10" name="직선 연결선 9"/>
          <p:cNvCxnSpPr/>
          <p:nvPr/>
        </p:nvCxnSpPr>
        <p:spPr>
          <a:xfrm>
            <a:off x="-9525" y="8748464"/>
            <a:ext cx="6858000" cy="0"/>
          </a:xfrm>
          <a:prstGeom prst="line">
            <a:avLst/>
          </a:prstGeom>
          <a:ln w="25400" cap="rnd">
            <a:solidFill>
              <a:srgbClr val="92D050"/>
            </a:solidFill>
          </a:ln>
        </p:spPr>
        <p:style>
          <a:lnRef idx="1">
            <a:schemeClr val="accent1"/>
          </a:lnRef>
          <a:fillRef idx="0">
            <a:schemeClr val="accent1"/>
          </a:fillRef>
          <a:effectRef idx="0">
            <a:schemeClr val="accent1"/>
          </a:effectRef>
          <a:fontRef idx="minor">
            <a:schemeClr val="tx1"/>
          </a:fontRef>
        </p:style>
      </p:cxnSp>
      <p:sp>
        <p:nvSpPr>
          <p:cNvPr id="12" name="직사각형 11"/>
          <p:cNvSpPr/>
          <p:nvPr/>
        </p:nvSpPr>
        <p:spPr>
          <a:xfrm>
            <a:off x="2348880" y="4253771"/>
            <a:ext cx="4077072" cy="246221"/>
          </a:xfrm>
          <a:prstGeom prst="rect">
            <a:avLst/>
          </a:prstGeom>
        </p:spPr>
        <p:txBody>
          <a:bodyPr wrap="square">
            <a:spAutoFit/>
          </a:bodyPr>
          <a:lstStyle/>
          <a:p>
            <a:r>
              <a:rPr lang="en-US" altLang="ko-KR" sz="1000" b="1" dirty="0" smtClean="0"/>
              <a:t>◆ Add  your ideas about green bandwagon before </a:t>
            </a:r>
            <a:r>
              <a:rPr lang="en-US" altLang="ko-KR" sz="1000" b="1" dirty="0"/>
              <a:t>the spokes</a:t>
            </a:r>
          </a:p>
        </p:txBody>
      </p:sp>
      <p:sp>
        <p:nvSpPr>
          <p:cNvPr id="13" name="타원 12"/>
          <p:cNvSpPr/>
          <p:nvPr/>
        </p:nvSpPr>
        <p:spPr>
          <a:xfrm>
            <a:off x="3880098" y="5940152"/>
            <a:ext cx="1080120" cy="1080120"/>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6" name="직선 연결선 15"/>
          <p:cNvCxnSpPr/>
          <p:nvPr/>
        </p:nvCxnSpPr>
        <p:spPr>
          <a:xfrm flipV="1">
            <a:off x="2987427" y="6732240"/>
            <a:ext cx="935563" cy="792088"/>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 name="직선 연결선 17"/>
          <p:cNvCxnSpPr>
            <a:endCxn id="13" idx="0"/>
          </p:cNvCxnSpPr>
          <p:nvPr/>
        </p:nvCxnSpPr>
        <p:spPr>
          <a:xfrm rot="16200000" flipH="1">
            <a:off x="3771038" y="5291032"/>
            <a:ext cx="1296144" cy="2096"/>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5" name="직선 연결선 24"/>
          <p:cNvCxnSpPr/>
          <p:nvPr/>
        </p:nvCxnSpPr>
        <p:spPr>
          <a:xfrm rot="10800000">
            <a:off x="4941168" y="6660232"/>
            <a:ext cx="1224136" cy="576064"/>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000872" y="6372200"/>
            <a:ext cx="936104" cy="246221"/>
          </a:xfrm>
          <a:prstGeom prst="rect">
            <a:avLst/>
          </a:prstGeom>
          <a:noFill/>
        </p:spPr>
        <p:txBody>
          <a:bodyPr wrap="square" rtlCol="0">
            <a:spAutoFit/>
          </a:bodyPr>
          <a:lstStyle/>
          <a:p>
            <a:r>
              <a:rPr lang="en-US" altLang="ko-KR" sz="1000" b="1" dirty="0" smtClean="0"/>
              <a:t>Your ideas</a:t>
            </a:r>
            <a:endParaRPr lang="ko-KR" altLang="en-US" sz="1000" b="1" dirty="0"/>
          </a:p>
        </p:txBody>
      </p:sp>
      <p:pic>
        <p:nvPicPr>
          <p:cNvPr id="34" name="Picture 7" descr="Soybeanvarieties"/>
          <p:cNvPicPr>
            <a:picLocks noChangeAspect="1" noChangeArrowheads="1"/>
          </p:cNvPicPr>
          <p:nvPr/>
        </p:nvPicPr>
        <p:blipFill>
          <a:blip r:embed="rId3" cstate="print"/>
          <a:srcRect/>
          <a:stretch>
            <a:fillRect/>
          </a:stretch>
        </p:blipFill>
        <p:spPr bwMode="auto">
          <a:xfrm>
            <a:off x="3140968" y="1331640"/>
            <a:ext cx="2245460" cy="2750050"/>
          </a:xfrm>
          <a:prstGeom prst="rect">
            <a:avLst/>
          </a:prstGeom>
          <a:noFill/>
          <a:effectLst>
            <a:outerShdw blurRad="50800" dist="63500" dir="2700000" algn="tl" rotWithShape="0">
              <a:prstClr val="black">
                <a:alpha val="40000"/>
              </a:prstClr>
            </a:outerShdw>
          </a:effectLst>
        </p:spPr>
      </p:pic>
      <p:sp>
        <p:nvSpPr>
          <p:cNvPr id="14" name="타원 13"/>
          <p:cNvSpPr/>
          <p:nvPr/>
        </p:nvSpPr>
        <p:spPr>
          <a:xfrm>
            <a:off x="2636912" y="4644008"/>
            <a:ext cx="3672408" cy="3672408"/>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36" name="Picture 9" descr="OS001899"/>
          <p:cNvPicPr>
            <a:picLocks noChangeAspect="1" noChangeArrowheads="1"/>
          </p:cNvPicPr>
          <p:nvPr/>
        </p:nvPicPr>
        <p:blipFill>
          <a:blip r:embed="rId2" cstate="print"/>
          <a:stretch>
            <a:fillRect/>
          </a:stretch>
        </p:blipFill>
        <p:spPr bwMode="auto">
          <a:xfrm>
            <a:off x="1" y="6347897"/>
            <a:ext cx="3501008" cy="2330358"/>
          </a:xfrm>
          <a:prstGeom prst="rect">
            <a:avLst/>
          </a:prstGeom>
          <a:noFill/>
          <a:ln>
            <a:noFill/>
          </a:ln>
          <a:effectLst>
            <a:outerShdw blurRad="50800" dist="63500" dir="2700000" algn="tl" rotWithShape="0">
              <a:prstClr val="black">
                <a:alpha val="40000"/>
              </a:prstClr>
            </a:outerShdw>
          </a:effectLst>
        </p:spPr>
      </p:pic>
      <p:grpSp>
        <p:nvGrpSpPr>
          <p:cNvPr id="20" name="그룹 19"/>
          <p:cNvGrpSpPr/>
          <p:nvPr/>
        </p:nvGrpSpPr>
        <p:grpSpPr>
          <a:xfrm>
            <a:off x="6369846" y="8965068"/>
            <a:ext cx="504056" cy="215444"/>
            <a:chOff x="6369846" y="8820472"/>
            <a:chExt cx="504056" cy="215444"/>
          </a:xfrm>
        </p:grpSpPr>
        <p:sp>
          <p:nvSpPr>
            <p:cNvPr id="21" name="직사각형 20"/>
            <p:cNvSpPr/>
            <p:nvPr/>
          </p:nvSpPr>
          <p:spPr>
            <a:xfrm>
              <a:off x="6369846" y="8868178"/>
              <a:ext cx="504056" cy="12016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 name="TextBox 21"/>
            <p:cNvSpPr txBox="1"/>
            <p:nvPr/>
          </p:nvSpPr>
          <p:spPr>
            <a:xfrm>
              <a:off x="6485140" y="8820472"/>
              <a:ext cx="243978" cy="215444"/>
            </a:xfrm>
            <a:prstGeom prst="rect">
              <a:avLst/>
            </a:prstGeom>
            <a:noFill/>
          </p:spPr>
          <p:txBody>
            <a:bodyPr wrap="none" rtlCol="0">
              <a:spAutoFit/>
            </a:bodyPr>
            <a:lstStyle/>
            <a:p>
              <a:r>
                <a:rPr lang="en-US" altLang="ko-KR" sz="800" b="1" dirty="0" smtClean="0"/>
                <a:t>2</a:t>
              </a:r>
              <a:endParaRPr lang="ko-KR" altLang="en-US" sz="800" b="1"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900" decel="100000" fill="hold"/>
                                        <p:tgtEl>
                                          <p:spTgt spid="3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anim calcmode="lin" valueType="num">
                                      <p:cBhvr>
                                        <p:cTn id="15" dur="1000" fill="hold"/>
                                        <p:tgtEl>
                                          <p:spTgt spid="35"/>
                                        </p:tgtEl>
                                        <p:attrNameLst>
                                          <p:attrName>ppt_x</p:attrName>
                                        </p:attrNameLst>
                                      </p:cBhvr>
                                      <p:tavLst>
                                        <p:tav tm="0">
                                          <p:val>
                                            <p:strVal val="#ppt_x"/>
                                          </p:val>
                                        </p:tav>
                                        <p:tav tm="100000">
                                          <p:val>
                                            <p:strVal val="#ppt_x"/>
                                          </p:val>
                                        </p:tav>
                                      </p:tavLst>
                                    </p:anim>
                                    <p:anim calcmode="lin" valueType="num">
                                      <p:cBhvr>
                                        <p:cTn id="16" dur="900" decel="100000" fill="hold"/>
                                        <p:tgtEl>
                                          <p:spTgt spid="35"/>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48" presetClass="entr" presetSubtype="0" accel="50000"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p:cTn id="21" dur="1000" fill="hold"/>
                                        <p:tgtEl>
                                          <p:spTgt spid="3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2" dur="1000" fill="hold"/>
                                        <p:tgtEl>
                                          <p:spTgt spid="36"/>
                                        </p:tgtEl>
                                        <p:attrNameLst>
                                          <p:attrName>ppt_x</p:attrName>
                                        </p:attrNameLst>
                                      </p:cBhvr>
                                      <p:tavLst>
                                        <p:tav tm="0">
                                          <p:val>
                                            <p:fltVal val="-1"/>
                                          </p:val>
                                        </p:tav>
                                        <p:tav tm="50000">
                                          <p:val>
                                            <p:fltVal val="0.95"/>
                                          </p:val>
                                        </p:tav>
                                        <p:tav tm="100000">
                                          <p:val>
                                            <p:strVal val="#ppt_x"/>
                                          </p:val>
                                        </p:tav>
                                      </p:tavLst>
                                    </p:anim>
                                    <p:anim calcmode="lin" valueType="num">
                                      <p:cBhvr>
                                        <p:cTn id="23" dur="1000" fill="hold"/>
                                        <p:tgtEl>
                                          <p:spTgt spid="36"/>
                                        </p:tgtEl>
                                        <p:attrNameLst>
                                          <p:attrName>ppt_y</p:attrName>
                                        </p:attrNameLst>
                                      </p:cBhvr>
                                      <p:tavLst>
                                        <p:tav tm="0">
                                          <p:val>
                                            <p:strVal val="#ppt_y"/>
                                          </p:val>
                                        </p:tav>
                                        <p:tav tm="100000">
                                          <p:val>
                                            <p:strVal val="#ppt_y"/>
                                          </p:val>
                                        </p:tav>
                                      </p:tavLst>
                                    </p:anim>
                                    <p:animEffect transition="in" filter="fade">
                                      <p:cBhvr>
                                        <p:cTn id="24" dur="1000"/>
                                        <p:tgtEl>
                                          <p:spTgt spid="36"/>
                                        </p:tgtEl>
                                      </p:cBhvr>
                                    </p:animEffect>
                                  </p:childTnLst>
                                </p:cTn>
                              </p:par>
                            </p:childTnLst>
                          </p:cTn>
                        </p:par>
                        <p:par>
                          <p:cTn id="25" fill="hold">
                            <p:stCondLst>
                              <p:cond delay="3000"/>
                            </p:stCondLst>
                            <p:childTnLst>
                              <p:par>
                                <p:cTn id="26" presetID="48" presetClass="entr" presetSubtype="0" accel="50000" fill="hold" nodeType="after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p:cTn id="28" dur="1000" fill="hold"/>
                                        <p:tgtEl>
                                          <p:spTgt spid="3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9" dur="1000" fill="hold"/>
                                        <p:tgtEl>
                                          <p:spTgt spid="37"/>
                                        </p:tgtEl>
                                        <p:attrNameLst>
                                          <p:attrName>ppt_x</p:attrName>
                                        </p:attrNameLst>
                                      </p:cBhvr>
                                      <p:tavLst>
                                        <p:tav tm="0">
                                          <p:val>
                                            <p:fltVal val="-1"/>
                                          </p:val>
                                        </p:tav>
                                        <p:tav tm="50000">
                                          <p:val>
                                            <p:fltVal val="0.95"/>
                                          </p:val>
                                        </p:tav>
                                        <p:tav tm="100000">
                                          <p:val>
                                            <p:strVal val="#ppt_x"/>
                                          </p:val>
                                        </p:tav>
                                      </p:tavLst>
                                    </p:anim>
                                    <p:anim calcmode="lin" valueType="num">
                                      <p:cBhvr>
                                        <p:cTn id="30" dur="1000" fill="hold"/>
                                        <p:tgtEl>
                                          <p:spTgt spid="37"/>
                                        </p:tgtEl>
                                        <p:attrNameLst>
                                          <p:attrName>ppt_y</p:attrName>
                                        </p:attrNameLst>
                                      </p:cBhvr>
                                      <p:tavLst>
                                        <p:tav tm="0">
                                          <p:val>
                                            <p:strVal val="#ppt_y"/>
                                          </p:val>
                                        </p:tav>
                                        <p:tav tm="100000">
                                          <p:val>
                                            <p:strVal val="#ppt_y"/>
                                          </p:val>
                                        </p:tav>
                                      </p:tavLst>
                                    </p:anim>
                                    <p:animEffect transition="in" filter="fade">
                                      <p:cBhvr>
                                        <p:cTn id="31"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직사각형 26"/>
          <p:cNvSpPr/>
          <p:nvPr/>
        </p:nvSpPr>
        <p:spPr>
          <a:xfrm>
            <a:off x="0" y="1259632"/>
            <a:ext cx="6858000" cy="2304256"/>
          </a:xfrm>
          <a:prstGeom prst="rect">
            <a:avLst/>
          </a:prstGeom>
          <a:blipFill>
            <a:blip r:embed="rId3"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6" name="직사각형 25"/>
          <p:cNvSpPr/>
          <p:nvPr/>
        </p:nvSpPr>
        <p:spPr>
          <a:xfrm>
            <a:off x="3861048" y="3947678"/>
            <a:ext cx="2996952" cy="4680520"/>
          </a:xfrm>
          <a:prstGeom prst="rect">
            <a:avLst/>
          </a:prstGeom>
          <a:gradFill>
            <a:gsLst>
              <a:gs pos="0">
                <a:srgbClr val="D0E0F4"/>
              </a:gs>
              <a:gs pos="0">
                <a:schemeClr val="tx2">
                  <a:lumMod val="20000"/>
                  <a:lumOff val="80000"/>
                </a:schemeClr>
              </a:gs>
              <a:gs pos="0">
                <a:schemeClr val="tx2">
                  <a:lumMod val="20000"/>
                  <a:lumOff val="80000"/>
                </a:schemeClr>
              </a:gs>
              <a:gs pos="0">
                <a:schemeClr val="tx2">
                  <a:lumMod val="20000"/>
                  <a:lumOff val="80000"/>
                </a:schemeClr>
              </a:gs>
              <a:gs pos="50000">
                <a:schemeClr val="accent1">
                  <a:tint val="44500"/>
                  <a:satMod val="160000"/>
                </a:schemeClr>
              </a:gs>
              <a:gs pos="100000">
                <a:schemeClr val="tx2">
                  <a:lumMod val="40000"/>
                  <a:lumOff val="60000"/>
                </a:schemeClr>
              </a:gs>
            </a:gsLst>
            <a:path path="circle">
              <a:fillToRect l="100000" t="100000"/>
            </a:path>
          </a:gradFill>
          <a:ln>
            <a:noFill/>
          </a:ln>
          <a:effectLst>
            <a:outerShdw blurRad="508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ko-KR" sz="800" dirty="0" smtClean="0">
                <a:solidFill>
                  <a:schemeClr val="tx1"/>
                </a:solidFill>
              </a:rPr>
              <a:t>    </a:t>
            </a:r>
            <a:endParaRPr lang="ko-KR" altLang="en-US" sz="800" dirty="0">
              <a:solidFill>
                <a:schemeClr val="tx1"/>
              </a:solidFill>
            </a:endParaRPr>
          </a:p>
        </p:txBody>
      </p:sp>
      <p:grpSp>
        <p:nvGrpSpPr>
          <p:cNvPr id="20" name="그룹 19"/>
          <p:cNvGrpSpPr/>
          <p:nvPr/>
        </p:nvGrpSpPr>
        <p:grpSpPr>
          <a:xfrm>
            <a:off x="-99392" y="107504"/>
            <a:ext cx="6957392" cy="1152128"/>
            <a:chOff x="-99392" y="107504"/>
            <a:chExt cx="6957392" cy="1152128"/>
          </a:xfrm>
        </p:grpSpPr>
        <p:grpSp>
          <p:nvGrpSpPr>
            <p:cNvPr id="5" name="그룹 4"/>
            <p:cNvGrpSpPr/>
            <p:nvPr/>
          </p:nvGrpSpPr>
          <p:grpSpPr>
            <a:xfrm>
              <a:off x="-99392" y="107504"/>
              <a:ext cx="6957392" cy="707886"/>
              <a:chOff x="-99392" y="119698"/>
              <a:chExt cx="6957392" cy="707886"/>
            </a:xfrm>
          </p:grpSpPr>
          <p:sp>
            <p:nvSpPr>
              <p:cNvPr id="7" name="직사각형 6"/>
              <p:cNvSpPr/>
              <p:nvPr/>
            </p:nvSpPr>
            <p:spPr>
              <a:xfrm>
                <a:off x="-99392" y="119698"/>
                <a:ext cx="2232248" cy="707886"/>
              </a:xfrm>
              <a:prstGeom prst="rect">
                <a:avLst/>
              </a:prstGeom>
              <a:ln>
                <a:noFill/>
              </a:ln>
            </p:spPr>
            <p:txBody>
              <a:bodyPr wrap="square">
                <a:spAutoFit/>
              </a:bodyPr>
              <a:lstStyle/>
              <a:p>
                <a:r>
                  <a:rPr lang="en-US" altLang="ko-KR" sz="4000" dirty="0" smtClean="0">
                    <a:solidFill>
                      <a:schemeClr val="tx2">
                        <a:lumMod val="40000"/>
                        <a:lumOff val="60000"/>
                      </a:schemeClr>
                    </a:solidFill>
                    <a:latin typeface="Tw Cen MT Condensed Extra Bold" pitchFamily="34" charset="0"/>
                  </a:rPr>
                  <a:t>Reading</a:t>
                </a:r>
                <a:endParaRPr lang="ko-KR" altLang="en-US" sz="4000" dirty="0">
                  <a:solidFill>
                    <a:schemeClr val="tx2">
                      <a:lumMod val="40000"/>
                      <a:lumOff val="60000"/>
                    </a:schemeClr>
                  </a:solidFill>
                </a:endParaRPr>
              </a:p>
            </p:txBody>
          </p:sp>
          <p:cxnSp>
            <p:nvCxnSpPr>
              <p:cNvPr id="8" name="직선 연결선 7"/>
              <p:cNvCxnSpPr/>
              <p:nvPr/>
            </p:nvCxnSpPr>
            <p:spPr>
              <a:xfrm>
                <a:off x="0" y="686996"/>
                <a:ext cx="6858000" cy="0"/>
              </a:xfrm>
              <a:prstGeom prst="line">
                <a:avLst/>
              </a:prstGeom>
              <a:ln w="25400" cap="rnd">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6" name="직사각형 5"/>
            <p:cNvSpPr/>
            <p:nvPr/>
          </p:nvSpPr>
          <p:spPr>
            <a:xfrm>
              <a:off x="548680" y="551746"/>
              <a:ext cx="2232248" cy="707886"/>
            </a:xfrm>
            <a:prstGeom prst="rect">
              <a:avLst/>
            </a:prstGeom>
            <a:ln>
              <a:noFill/>
            </a:ln>
          </p:spPr>
          <p:txBody>
            <a:bodyPr wrap="square">
              <a:spAutoFit/>
            </a:bodyPr>
            <a:lstStyle/>
            <a:p>
              <a:r>
                <a:rPr lang="en-US" altLang="ko-KR" sz="4000" dirty="0" smtClean="0">
                  <a:solidFill>
                    <a:schemeClr val="accent1">
                      <a:lumMod val="20000"/>
                      <a:lumOff val="80000"/>
                    </a:schemeClr>
                  </a:solidFill>
                  <a:latin typeface="Tw Cen MT Condensed Extra Bold" pitchFamily="34" charset="0"/>
                </a:rPr>
                <a:t>Reading</a:t>
              </a:r>
              <a:endParaRPr lang="ko-KR" altLang="en-US" sz="4000" dirty="0">
                <a:solidFill>
                  <a:schemeClr val="accent1">
                    <a:lumMod val="20000"/>
                    <a:lumOff val="80000"/>
                  </a:schemeClr>
                </a:solidFill>
              </a:endParaRPr>
            </a:p>
          </p:txBody>
        </p:sp>
      </p:grpSp>
      <p:sp>
        <p:nvSpPr>
          <p:cNvPr id="9" name="직사각형 8"/>
          <p:cNvSpPr/>
          <p:nvPr/>
        </p:nvSpPr>
        <p:spPr>
          <a:xfrm>
            <a:off x="2399264" y="755576"/>
            <a:ext cx="4558128" cy="461665"/>
          </a:xfrm>
          <a:prstGeom prst="rect">
            <a:avLst/>
          </a:prstGeom>
        </p:spPr>
        <p:txBody>
          <a:bodyPr wrap="square">
            <a:spAutoFit/>
          </a:bodyPr>
          <a:lstStyle/>
          <a:p>
            <a:r>
              <a:rPr lang="en-US" altLang="ko-KR" sz="2400" dirty="0" smtClean="0">
                <a:latin typeface="Bodoni MT Black" pitchFamily="18" charset="0"/>
              </a:rPr>
              <a:t>How </a:t>
            </a:r>
            <a:r>
              <a:rPr lang="en-US" altLang="ko-KR" sz="2400" dirty="0">
                <a:latin typeface="Bodoni MT Black" pitchFamily="18" charset="0"/>
              </a:rPr>
              <a:t>we can </a:t>
            </a:r>
            <a:r>
              <a:rPr lang="en-US" altLang="ko-KR" sz="2400" dirty="0" smtClean="0">
                <a:latin typeface="Bodoni MT Black" pitchFamily="18" charset="0"/>
              </a:rPr>
              <a:t>save the </a:t>
            </a:r>
            <a:r>
              <a:rPr lang="en-US" altLang="ko-KR" sz="2400" dirty="0">
                <a:latin typeface="Bodoni MT Black" pitchFamily="18" charset="0"/>
              </a:rPr>
              <a:t>world!</a:t>
            </a:r>
            <a:endParaRPr lang="ko-KR" altLang="en-US" sz="2400" dirty="0">
              <a:latin typeface="Bodoni MT Black" pitchFamily="18" charset="0"/>
            </a:endParaRPr>
          </a:p>
        </p:txBody>
      </p:sp>
      <p:sp>
        <p:nvSpPr>
          <p:cNvPr id="10" name="직사각형 9"/>
          <p:cNvSpPr/>
          <p:nvPr/>
        </p:nvSpPr>
        <p:spPr>
          <a:xfrm>
            <a:off x="144016" y="1475656"/>
            <a:ext cx="3429000" cy="253916"/>
          </a:xfrm>
          <a:prstGeom prst="rect">
            <a:avLst/>
          </a:prstGeom>
        </p:spPr>
        <p:txBody>
          <a:bodyPr>
            <a:spAutoFit/>
          </a:bodyPr>
          <a:lstStyle/>
          <a:p>
            <a:r>
              <a:rPr lang="en-US" altLang="ko-KR" sz="1050" b="1" dirty="0">
                <a:effectLst>
                  <a:outerShdw blurRad="38100" dist="38100" dir="2700000" algn="tl">
                    <a:srgbClr val="000000">
                      <a:alpha val="43137"/>
                    </a:srgbClr>
                  </a:outerShdw>
                </a:effectLst>
              </a:rPr>
              <a:t>Weird Or Interesting? Eco-friendly Resorts</a:t>
            </a:r>
            <a:endParaRPr lang="ko-KR" altLang="en-US" sz="1050" dirty="0">
              <a:effectLst>
                <a:outerShdw blurRad="38100" dist="38100" dir="2700000" algn="tl">
                  <a:srgbClr val="000000">
                    <a:alpha val="43137"/>
                  </a:srgbClr>
                </a:outerShdw>
              </a:effectLst>
            </a:endParaRPr>
          </a:p>
        </p:txBody>
      </p:sp>
      <p:sp>
        <p:nvSpPr>
          <p:cNvPr id="15362" name="Rectangle 2"/>
          <p:cNvSpPr>
            <a:spLocks noChangeArrowheads="1"/>
          </p:cNvSpPr>
          <p:nvPr/>
        </p:nvSpPr>
        <p:spPr bwMode="auto">
          <a:xfrm>
            <a:off x="144016" y="1808926"/>
            <a:ext cx="3429000" cy="12926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1" hangingPunct="1">
              <a:lnSpc>
                <a:spcPct val="150000"/>
              </a:lnSpc>
              <a:spcBef>
                <a:spcPct val="0"/>
              </a:spcBef>
              <a:spcAft>
                <a:spcPct val="0"/>
              </a:spcAft>
              <a:buClrTx/>
              <a:buSzTx/>
              <a:buFontTx/>
              <a:buNone/>
              <a:tabLst/>
            </a:pPr>
            <a:r>
              <a:rPr kumimoji="1" lang="en-US" altLang="ko-KR" sz="800" b="0" u="none" strike="noStrike" cap="none" normalizeH="0" baseline="0" dirty="0" smtClean="0">
                <a:ln>
                  <a:noFill/>
                </a:ln>
                <a:solidFill>
                  <a:schemeClr val="tx1"/>
                </a:solidFill>
                <a:effectLst/>
                <a:ea typeface="굴림" pitchFamily="50" charset="-127"/>
                <a:cs typeface="Times New Roman" pitchFamily="18" charset="0"/>
              </a:rPr>
              <a:t>Do you enjoy spending your time in the middle of nature? Have you ever heard about or perhaps chose to go to an </a:t>
            </a:r>
            <a:r>
              <a:rPr kumimoji="1" lang="en-US" altLang="ko-KR" sz="800" b="1" u="sng" strike="noStrike" cap="none" normalizeH="0" baseline="0" dirty="0" smtClean="0">
                <a:ln>
                  <a:noFill/>
                </a:ln>
                <a:solidFill>
                  <a:schemeClr val="tx1"/>
                </a:solidFill>
                <a:effectLst/>
                <a:ea typeface="굴림" pitchFamily="50" charset="-127"/>
                <a:cs typeface="Times New Roman" pitchFamily="18" charset="0"/>
              </a:rPr>
              <a:t>eco-resort</a:t>
            </a:r>
            <a:r>
              <a:rPr kumimoji="1" lang="en-US" altLang="ko-KR" sz="800" b="0" u="none" strike="noStrike" cap="none" normalizeH="0" baseline="0" dirty="0" smtClean="0">
                <a:ln>
                  <a:noFill/>
                </a:ln>
                <a:solidFill>
                  <a:schemeClr val="tx1"/>
                </a:solidFill>
                <a:effectLst/>
                <a:ea typeface="굴림" pitchFamily="50" charset="-127"/>
                <a:cs typeface="Times New Roman" pitchFamily="18" charset="0"/>
              </a:rPr>
              <a:t>? You may discover that eco-resorts are the best choice one can make to relax .</a:t>
            </a:r>
            <a:r>
              <a:rPr kumimoji="1" lang="en-US" altLang="ko-KR" sz="800" b="0" u="none" strike="noStrike" cap="none" normalizeH="0" baseline="0" dirty="0" smtClean="0">
                <a:ln>
                  <a:noFill/>
                </a:ln>
                <a:solidFill>
                  <a:schemeClr val="tx1"/>
                </a:solidFill>
                <a:effectLst/>
                <a:ea typeface="굴림" pitchFamily="50" charset="-127"/>
                <a:cs typeface="Courier New" pitchFamily="49" charset="0"/>
              </a:rPr>
              <a:t>﻿﻿                                                </a:t>
            </a:r>
            <a:r>
              <a:rPr kumimoji="1" lang="en-US" altLang="ko-KR" sz="800" b="0" u="none" strike="noStrike" cap="none" normalizeH="0" baseline="0" dirty="0" smtClean="0">
                <a:ln>
                  <a:noFill/>
                </a:ln>
                <a:solidFill>
                  <a:schemeClr val="tx1"/>
                </a:solidFill>
                <a:effectLst/>
                <a:ea typeface="굴림" pitchFamily="50" charset="-127"/>
                <a:cs typeface="Times New Roman" pitchFamily="18" charset="0"/>
              </a:rPr>
              <a:t> </a:t>
            </a:r>
            <a:endParaRPr kumimoji="1" lang="en-US" altLang="ko-KR" sz="600" b="0" u="none" strike="noStrike" cap="none" normalizeH="0" baseline="0" dirty="0" smtClean="0">
              <a:ln>
                <a:noFill/>
              </a:ln>
              <a:solidFill>
                <a:schemeClr val="tx1"/>
              </a:solidFill>
              <a:effectLst/>
              <a:ea typeface="굴림" pitchFamily="50" charset="-127"/>
            </a:endParaRP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1000" b="0" u="none" strike="noStrike" cap="none" normalizeH="0" baseline="0" dirty="0" smtClean="0">
                <a:ln>
                  <a:noFill/>
                </a:ln>
                <a:solidFill>
                  <a:schemeClr val="tx1"/>
                </a:solidFill>
                <a:effectLst/>
                <a:ea typeface="바탕" pitchFamily="18" charset="-127"/>
                <a:cs typeface="Times New Roman" pitchFamily="18" charset="0"/>
              </a:rPr>
              <a:t>                                                                                                                                                                                                                                       </a:t>
            </a:r>
            <a:endParaRPr kumimoji="1" lang="en-US" altLang="ko-KR" sz="600" b="0" u="none" strike="noStrike" cap="none" normalizeH="0" baseline="0" dirty="0" smtClean="0">
              <a:ln>
                <a:noFill/>
              </a:ln>
              <a:solidFill>
                <a:schemeClr val="tx1"/>
              </a:solidFill>
              <a:effectLst/>
              <a:ea typeface="굴림" pitchFamily="50" charset="-127"/>
            </a:endParaRPr>
          </a:p>
          <a:p>
            <a:pPr marL="0" marR="0" lvl="0" indent="0" algn="l" defTabSz="914400" rtl="0" eaLnBrk="0" fontAlgn="base" latinLnBrk="0" hangingPunct="0">
              <a:lnSpc>
                <a:spcPct val="150000"/>
              </a:lnSpc>
              <a:spcBef>
                <a:spcPct val="0"/>
              </a:spcBef>
              <a:spcAft>
                <a:spcPct val="0"/>
              </a:spcAft>
              <a:buClrTx/>
              <a:buSzTx/>
              <a:buFontTx/>
              <a:buNone/>
              <a:tabLst/>
            </a:pPr>
            <a:endParaRPr kumimoji="1" lang="en-US" altLang="ko-KR" sz="1800" b="0" u="none" strike="noStrike" cap="none" normalizeH="0" baseline="0" dirty="0" smtClean="0">
              <a:ln>
                <a:noFill/>
              </a:ln>
              <a:solidFill>
                <a:schemeClr val="tx1"/>
              </a:solidFill>
              <a:effectLst/>
              <a:ea typeface="굴림" pitchFamily="50" charset="-127"/>
            </a:endParaRPr>
          </a:p>
        </p:txBody>
      </p:sp>
      <p:sp>
        <p:nvSpPr>
          <p:cNvPr id="15363" name="Rectangle 3"/>
          <p:cNvSpPr>
            <a:spLocks noChangeArrowheads="1"/>
          </p:cNvSpPr>
          <p:nvPr/>
        </p:nvSpPr>
        <p:spPr bwMode="auto">
          <a:xfrm>
            <a:off x="144016" y="2483768"/>
            <a:ext cx="328498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1" hangingPunct="1">
              <a:lnSpc>
                <a:spcPct val="150000"/>
              </a:lnSpc>
              <a:spcBef>
                <a:spcPct val="0"/>
              </a:spcBef>
              <a:spcAft>
                <a:spcPct val="0"/>
              </a:spcAft>
              <a:buClrTx/>
              <a:buSzTx/>
              <a:buFontTx/>
              <a:buNone/>
              <a:tabLst/>
            </a:pPr>
            <a:r>
              <a:rPr kumimoji="1" lang="en-US" altLang="ko-KR" sz="800" b="0" u="none" strike="noStrike" cap="none" normalizeH="0" baseline="0" dirty="0" smtClean="0">
                <a:ln>
                  <a:noFill/>
                </a:ln>
                <a:solidFill>
                  <a:schemeClr val="tx1"/>
                </a:solidFill>
                <a:effectLst/>
                <a:ea typeface="바탕" pitchFamily="18" charset="-127"/>
                <a:cs typeface="굴림" pitchFamily="50" charset="-127"/>
              </a:rPr>
              <a:t>These resorts will surprise you as they offer exceptional services for their visitors. Relaxation and environmental awareness, some of these resorts may seem pretty weird to you yet they are amazing works of man’s imagination.</a:t>
            </a:r>
            <a:endParaRPr kumimoji="1" lang="en-US" altLang="ko-KR" sz="1800" b="0" u="none" strike="noStrike" cap="none" normalizeH="0" baseline="0" dirty="0" smtClean="0">
              <a:ln>
                <a:noFill/>
              </a:ln>
              <a:solidFill>
                <a:schemeClr val="tx1"/>
              </a:solidFill>
              <a:effectLst/>
              <a:ea typeface="굴림" pitchFamily="50" charset="-127"/>
            </a:endParaRPr>
          </a:p>
        </p:txBody>
      </p:sp>
      <p:sp>
        <p:nvSpPr>
          <p:cNvPr id="15364" name="Rectangle 4"/>
          <p:cNvSpPr>
            <a:spLocks noChangeArrowheads="1"/>
          </p:cNvSpPr>
          <p:nvPr/>
        </p:nvSpPr>
        <p:spPr bwMode="auto">
          <a:xfrm>
            <a:off x="144016" y="3888502"/>
            <a:ext cx="3501008" cy="2123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1" hangingPunct="1">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ea typeface="굴림" pitchFamily="50" charset="-127"/>
                <a:cs typeface="굴림" pitchFamily="50" charset="-127"/>
              </a:rPr>
              <a:t>1. </a:t>
            </a:r>
            <a:r>
              <a:rPr kumimoji="1" lang="en-US" altLang="ko-KR" sz="800" b="0" i="0" u="none" strike="noStrike" cap="none" normalizeH="0" baseline="0" dirty="0" smtClean="0">
                <a:ln>
                  <a:noFill/>
                </a:ln>
                <a:solidFill>
                  <a:srgbClr val="FFFFFF"/>
                </a:solidFill>
                <a:effectLst/>
                <a:ea typeface="굴림" pitchFamily="50" charset="-127"/>
                <a:cs typeface="굴림" pitchFamily="50" charset="-127"/>
              </a:rPr>
              <a:t>(             )</a:t>
            </a:r>
            <a:endParaRPr kumimoji="1" lang="en-US" altLang="ko-KR" sz="800" b="0" i="0" u="none" strike="noStrike" cap="none" normalizeH="0" baseline="0" dirty="0" smtClean="0">
              <a:ln>
                <a:noFill/>
              </a:ln>
              <a:solidFill>
                <a:schemeClr val="tx1"/>
              </a:solidFill>
              <a:effectLst/>
              <a:ea typeface="굴림" pitchFamily="50" charset="-127"/>
              <a:cs typeface="굴림" pitchFamily="50" charset="-127"/>
            </a:endParaRP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ea typeface="굴림" pitchFamily="50" charset="-127"/>
                <a:cs typeface="굴림" pitchFamily="50" charset="-127"/>
              </a:rPr>
              <a:t>Whenever you may decide to visit Sweden, you should look for this accommodation. Despite the fact that it is considered to be one of Sweden’s most primitive hotels, you may find the time spent there quite pleasant. If you enjoy living in the wild and being involved in what many consider to be an adventure then such an eco-lodge is just the perfect place for you to spend one or more nights. Each of these lodges has two beds and a cozy wood heater. You may like it there and join the local community in their </a:t>
            </a:r>
            <a:r>
              <a:rPr kumimoji="1" lang="en-US" altLang="ko-KR" sz="800" b="0" i="0" u="none" strike="noStrike" cap="none" normalizeH="0" baseline="0" dirty="0" err="1" smtClean="0">
                <a:ln>
                  <a:noFill/>
                </a:ln>
                <a:solidFill>
                  <a:schemeClr val="tx1"/>
                </a:solidFill>
                <a:effectLst/>
                <a:ea typeface="굴림" pitchFamily="50" charset="-127"/>
                <a:cs typeface="굴림" pitchFamily="50" charset="-127"/>
              </a:rPr>
              <a:t>endeavours</a:t>
            </a:r>
            <a:r>
              <a:rPr kumimoji="1" lang="en-US" altLang="ko-KR" sz="800" b="0" i="0" u="none" strike="noStrike" cap="none" normalizeH="0" baseline="0" dirty="0" smtClean="0">
                <a:ln>
                  <a:noFill/>
                </a:ln>
                <a:solidFill>
                  <a:schemeClr val="tx1"/>
                </a:solidFill>
                <a:effectLst/>
                <a:ea typeface="굴림" pitchFamily="50" charset="-127"/>
                <a:cs typeface="굴림" pitchFamily="50" charset="-127"/>
              </a:rPr>
              <a:t> to protect the local moose, wolf and lynx population. What can be wrong in spending more time in nature?</a:t>
            </a:r>
            <a:endParaRPr kumimoji="1" lang="en-US" altLang="ko-KR" sz="800" b="0" i="0" u="none" strike="noStrike" cap="none" normalizeH="0" baseline="0" dirty="0" smtClean="0">
              <a:ln>
                <a:noFill/>
              </a:ln>
              <a:solidFill>
                <a:schemeClr val="tx1"/>
              </a:solidFill>
              <a:effectLst/>
              <a:ea typeface="굴림" pitchFamily="50" charset="-127"/>
            </a:endParaRPr>
          </a:p>
        </p:txBody>
      </p:sp>
      <p:sp>
        <p:nvSpPr>
          <p:cNvPr id="15" name="직사각형 14"/>
          <p:cNvSpPr/>
          <p:nvPr/>
        </p:nvSpPr>
        <p:spPr>
          <a:xfrm>
            <a:off x="368281" y="3983303"/>
            <a:ext cx="1080120" cy="144016"/>
          </a:xfrm>
          <a:prstGeom prst="rect">
            <a:avLst/>
          </a:prstGeom>
          <a:no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5365" name="Rectangle 5"/>
          <p:cNvSpPr>
            <a:spLocks noChangeArrowheads="1"/>
          </p:cNvSpPr>
          <p:nvPr/>
        </p:nvSpPr>
        <p:spPr bwMode="auto">
          <a:xfrm>
            <a:off x="144016" y="6440140"/>
            <a:ext cx="3501008"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1" hangingPunct="1">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ea typeface="바탕" pitchFamily="18" charset="-127"/>
                <a:cs typeface="굴림" pitchFamily="50" charset="-127"/>
              </a:rPr>
              <a:t>2. </a:t>
            </a:r>
            <a:r>
              <a:rPr kumimoji="1" lang="en-US" altLang="ko-KR" sz="800" b="0" i="0" u="none" strike="noStrike" cap="none" normalizeH="0" baseline="0" dirty="0" smtClean="0">
                <a:ln>
                  <a:noFill/>
                </a:ln>
                <a:solidFill>
                  <a:srgbClr val="FFFFFF"/>
                </a:solidFill>
                <a:effectLst/>
                <a:ea typeface="바탕" pitchFamily="18" charset="-127"/>
                <a:cs typeface="Times New Roman" pitchFamily="18" charset="0"/>
              </a:rPr>
              <a:t>(             )</a:t>
            </a:r>
            <a:endParaRPr kumimoji="1" lang="en-US" altLang="ko-KR" sz="800" b="0" i="0" u="none" strike="noStrike" cap="none" normalizeH="0" baseline="0" dirty="0" smtClean="0">
              <a:ln>
                <a:noFill/>
              </a:ln>
              <a:solidFill>
                <a:schemeClr val="tx1"/>
              </a:solidFill>
              <a:effectLst/>
              <a:ea typeface="굴림" pitchFamily="50" charset="-127"/>
            </a:endParaRP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ea typeface="바탕" pitchFamily="18" charset="-127"/>
                <a:cs typeface="굴림" pitchFamily="50" charset="-127"/>
              </a:rPr>
              <a:t>If you feel like spending some time in a natural landscape that remained unspoiled by man’s reckless actions and live what many consider to be an unforgettable experience then these resorts are just the perfect choice for you. They are to be found in the middle of the Switzerland’s Alps and as such they place at your feet an incredible mountainous landscape. Some say that these eco-lodges combine together the aesthetic, the comfort and at the same time preserve the amazing environment. If you get there you will be able to see five dome shaped eco-pods perched atop wooden platforms. They will most certainly attract your attention and the landscape will leave you “</a:t>
            </a:r>
            <a:r>
              <a:rPr kumimoji="1" lang="en-US" altLang="ko-KR" sz="800" b="0" i="0" u="none" strike="noStrike" cap="none" normalizeH="0" baseline="0" dirty="0" err="1" smtClean="0">
                <a:ln>
                  <a:noFill/>
                </a:ln>
                <a:solidFill>
                  <a:schemeClr val="tx1"/>
                </a:solidFill>
                <a:effectLst/>
                <a:ea typeface="바탕" pitchFamily="18" charset="-127"/>
                <a:cs typeface="굴림" pitchFamily="50" charset="-127"/>
              </a:rPr>
              <a:t>bouche</a:t>
            </a:r>
            <a:r>
              <a:rPr kumimoji="1" lang="en-US" altLang="ko-KR" sz="800" b="0" i="0" u="none" strike="noStrike" cap="none" normalizeH="0" baseline="0" dirty="0" smtClean="0">
                <a:ln>
                  <a:noFill/>
                </a:ln>
                <a:solidFill>
                  <a:schemeClr val="tx1"/>
                </a:solidFill>
                <a:effectLst/>
                <a:ea typeface="바탕" pitchFamily="18" charset="-127"/>
                <a:cs typeface="굴림" pitchFamily="50" charset="-127"/>
              </a:rPr>
              <a:t> bee” as the French say.</a:t>
            </a:r>
            <a:endParaRPr kumimoji="1" lang="en-US" altLang="ko-KR" sz="800" b="0" i="0" u="none" strike="noStrike" cap="none" normalizeH="0" baseline="0" dirty="0" smtClean="0">
              <a:ln>
                <a:noFill/>
              </a:ln>
              <a:solidFill>
                <a:schemeClr val="tx1"/>
              </a:solidFill>
              <a:effectLst/>
              <a:ea typeface="굴림" pitchFamily="50" charset="-127"/>
            </a:endParaRPr>
          </a:p>
        </p:txBody>
      </p:sp>
      <p:cxnSp>
        <p:nvCxnSpPr>
          <p:cNvPr id="17" name="직선 연결선 16"/>
          <p:cNvCxnSpPr/>
          <p:nvPr/>
        </p:nvCxnSpPr>
        <p:spPr>
          <a:xfrm>
            <a:off x="-9525" y="8748464"/>
            <a:ext cx="6858000" cy="0"/>
          </a:xfrm>
          <a:prstGeom prst="line">
            <a:avLst/>
          </a:prstGeom>
          <a:ln w="25400" cap="rnd">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18" name="Picture 1" descr="http://www.metrolic.com/wp-content/uploads/2010/10/daintree-rainforest-eco-lodge-spa_opt.jpg"/>
          <p:cNvPicPr>
            <a:picLocks noChangeAspect="1" noChangeArrowheads="1"/>
          </p:cNvPicPr>
          <p:nvPr/>
        </p:nvPicPr>
        <p:blipFill>
          <a:blip r:embed="rId4" r:link="rId5" cstate="print">
            <a:lum bright="33000" contrast="-28000"/>
          </a:blip>
          <a:srcRect/>
          <a:stretch>
            <a:fillRect/>
          </a:stretch>
        </p:blipFill>
        <p:spPr bwMode="auto">
          <a:xfrm>
            <a:off x="5225819" y="1979712"/>
            <a:ext cx="1632181" cy="1224136"/>
          </a:xfrm>
          <a:prstGeom prst="rect">
            <a:avLst/>
          </a:prstGeom>
          <a:noFill/>
          <a:effectLst>
            <a:outerShdw blurRad="50800" dist="38100" dir="8100000" algn="tr" rotWithShape="0">
              <a:prstClr val="black">
                <a:alpha val="40000"/>
              </a:prstClr>
            </a:outerShdw>
          </a:effectLst>
        </p:spPr>
      </p:pic>
      <p:pic>
        <p:nvPicPr>
          <p:cNvPr id="15361" name="Picture 1" descr="http://www.metrolic.com/wp-content/uploads/2010/10/daintree-rainforest-eco-lodge-spa_opt.jpg"/>
          <p:cNvPicPr>
            <a:picLocks noChangeAspect="1" noChangeArrowheads="1"/>
          </p:cNvPicPr>
          <p:nvPr/>
        </p:nvPicPr>
        <p:blipFill>
          <a:blip r:embed="rId4" r:link="rId5" cstate="print"/>
          <a:srcRect/>
          <a:stretch>
            <a:fillRect/>
          </a:stretch>
        </p:blipFill>
        <p:spPr bwMode="auto">
          <a:xfrm>
            <a:off x="3861048" y="1475656"/>
            <a:ext cx="1944216" cy="1458162"/>
          </a:xfrm>
          <a:prstGeom prst="rect">
            <a:avLst/>
          </a:prstGeom>
          <a:noFill/>
          <a:effectLst>
            <a:outerShdw blurRad="50800" dist="63500" dir="8100000" algn="tr" rotWithShape="0">
              <a:prstClr val="black">
                <a:alpha val="40000"/>
              </a:prstClr>
            </a:outerShdw>
          </a:effectLst>
        </p:spPr>
      </p:pic>
      <p:sp>
        <p:nvSpPr>
          <p:cNvPr id="19" name="직사각형 18"/>
          <p:cNvSpPr/>
          <p:nvPr/>
        </p:nvSpPr>
        <p:spPr>
          <a:xfrm>
            <a:off x="369039" y="6516216"/>
            <a:ext cx="1080120" cy="144016"/>
          </a:xfrm>
          <a:prstGeom prst="rect">
            <a:avLst/>
          </a:prstGeom>
          <a:no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15368" name="Picture 8" descr="Lapa-Rios-1-small"/>
          <p:cNvPicPr>
            <a:picLocks noChangeAspect="1" noChangeArrowheads="1"/>
          </p:cNvPicPr>
          <p:nvPr/>
        </p:nvPicPr>
        <p:blipFill>
          <a:blip r:embed="rId6" cstate="print"/>
          <a:srcRect/>
          <a:stretch>
            <a:fillRect/>
          </a:stretch>
        </p:blipFill>
        <p:spPr bwMode="auto">
          <a:xfrm>
            <a:off x="4052564" y="6408583"/>
            <a:ext cx="2616796" cy="1944216"/>
          </a:xfrm>
          <a:prstGeom prst="rect">
            <a:avLst/>
          </a:prstGeom>
          <a:noFill/>
          <a:ln w="9525">
            <a:noFill/>
            <a:miter lim="800000"/>
            <a:headEnd/>
            <a:tailEnd/>
          </a:ln>
          <a:effectLst>
            <a:outerShdw blurRad="50800" dist="63500" dir="2700000" algn="tl" rotWithShape="0">
              <a:prstClr val="black">
                <a:alpha val="40000"/>
              </a:prstClr>
            </a:outerShdw>
          </a:effectLst>
        </p:spPr>
      </p:pic>
      <p:pic>
        <p:nvPicPr>
          <p:cNvPr id="15367" name="Picture 7" descr="icehotel2"/>
          <p:cNvPicPr>
            <a:picLocks noChangeAspect="1" noChangeArrowheads="1"/>
          </p:cNvPicPr>
          <p:nvPr/>
        </p:nvPicPr>
        <p:blipFill>
          <a:blip r:embed="rId7" cstate="print"/>
          <a:srcRect/>
          <a:stretch>
            <a:fillRect/>
          </a:stretch>
        </p:blipFill>
        <p:spPr bwMode="auto">
          <a:xfrm>
            <a:off x="4041447" y="4091694"/>
            <a:ext cx="2649398" cy="1960014"/>
          </a:xfrm>
          <a:prstGeom prst="rect">
            <a:avLst/>
          </a:prstGeom>
          <a:noFill/>
          <a:ln w="9525">
            <a:noFill/>
            <a:miter lim="800000"/>
            <a:headEnd/>
            <a:tailEnd/>
          </a:ln>
          <a:effectLst>
            <a:outerShdw blurRad="50800" dist="63500" dir="2700000" algn="tl" rotWithShape="0">
              <a:prstClr val="black">
                <a:alpha val="40000"/>
              </a:prstClr>
            </a:outerShdw>
          </a:effectLst>
        </p:spPr>
      </p:pic>
      <p:sp>
        <p:nvSpPr>
          <p:cNvPr id="28" name="TextBox 27"/>
          <p:cNvSpPr txBox="1"/>
          <p:nvPr/>
        </p:nvSpPr>
        <p:spPr>
          <a:xfrm>
            <a:off x="3981314" y="8388424"/>
            <a:ext cx="750526" cy="215444"/>
          </a:xfrm>
          <a:prstGeom prst="rect">
            <a:avLst/>
          </a:prstGeom>
          <a:noFill/>
        </p:spPr>
        <p:txBody>
          <a:bodyPr wrap="none" rtlCol="0">
            <a:spAutoFit/>
          </a:bodyPr>
          <a:lstStyle/>
          <a:p>
            <a:r>
              <a:rPr lang="en-US" altLang="ko-KR" sz="800" dirty="0" smtClean="0"/>
              <a:t>B. </a:t>
            </a:r>
            <a:r>
              <a:rPr lang="en-US" altLang="ko-KR" sz="800" dirty="0" err="1" smtClean="0"/>
              <a:t>Lapa</a:t>
            </a:r>
            <a:r>
              <a:rPr lang="en-US" altLang="ko-KR" sz="800" dirty="0" smtClean="0"/>
              <a:t> Rios</a:t>
            </a:r>
            <a:endParaRPr lang="ko-KR" altLang="en-US" sz="800" dirty="0"/>
          </a:p>
        </p:txBody>
      </p:sp>
      <p:sp>
        <p:nvSpPr>
          <p:cNvPr id="29" name="TextBox 28"/>
          <p:cNvSpPr txBox="1"/>
          <p:nvPr/>
        </p:nvSpPr>
        <p:spPr>
          <a:xfrm>
            <a:off x="4005064" y="6084168"/>
            <a:ext cx="728084" cy="215444"/>
          </a:xfrm>
          <a:prstGeom prst="rect">
            <a:avLst/>
          </a:prstGeom>
          <a:noFill/>
        </p:spPr>
        <p:txBody>
          <a:bodyPr wrap="none" rtlCol="0">
            <a:spAutoFit/>
          </a:bodyPr>
          <a:lstStyle/>
          <a:p>
            <a:r>
              <a:rPr lang="en-US" altLang="ko-KR" sz="800" dirty="0" smtClean="0"/>
              <a:t>A. Ice Hotel</a:t>
            </a:r>
            <a:endParaRPr lang="ko-KR" altLang="en-US" sz="800" dirty="0"/>
          </a:p>
        </p:txBody>
      </p:sp>
      <p:grpSp>
        <p:nvGrpSpPr>
          <p:cNvPr id="24" name="그룹 23"/>
          <p:cNvGrpSpPr/>
          <p:nvPr/>
        </p:nvGrpSpPr>
        <p:grpSpPr>
          <a:xfrm>
            <a:off x="-3531" y="8965068"/>
            <a:ext cx="504056" cy="215444"/>
            <a:chOff x="6369846" y="8820472"/>
            <a:chExt cx="504056" cy="215444"/>
          </a:xfrm>
        </p:grpSpPr>
        <p:sp>
          <p:nvSpPr>
            <p:cNvPr id="25" name="직사각형 24"/>
            <p:cNvSpPr/>
            <p:nvPr/>
          </p:nvSpPr>
          <p:spPr>
            <a:xfrm>
              <a:off x="6369846" y="8868178"/>
              <a:ext cx="504056" cy="12016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 name="TextBox 29"/>
            <p:cNvSpPr txBox="1"/>
            <p:nvPr/>
          </p:nvSpPr>
          <p:spPr>
            <a:xfrm>
              <a:off x="6485140" y="8820472"/>
              <a:ext cx="243978" cy="215444"/>
            </a:xfrm>
            <a:prstGeom prst="rect">
              <a:avLst/>
            </a:prstGeom>
            <a:noFill/>
          </p:spPr>
          <p:txBody>
            <a:bodyPr wrap="none" rtlCol="0">
              <a:spAutoFit/>
            </a:bodyPr>
            <a:lstStyle/>
            <a:p>
              <a:r>
                <a:rPr lang="en-US" altLang="ko-KR" sz="800" b="1" dirty="0" smtClean="0"/>
                <a:t>3</a:t>
              </a:r>
              <a:endParaRPr lang="ko-KR" altLang="en-US" sz="800" b="1" dirty="0"/>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직사각형 15"/>
          <p:cNvSpPr/>
          <p:nvPr/>
        </p:nvSpPr>
        <p:spPr>
          <a:xfrm>
            <a:off x="0" y="1403648"/>
            <a:ext cx="2996952" cy="7272808"/>
          </a:xfrm>
          <a:prstGeom prst="rect">
            <a:avLst/>
          </a:prstGeom>
          <a:gradFill>
            <a:gsLst>
              <a:gs pos="0">
                <a:srgbClr val="D0E0F4"/>
              </a:gs>
              <a:gs pos="0">
                <a:schemeClr val="tx2">
                  <a:lumMod val="20000"/>
                  <a:lumOff val="80000"/>
                </a:schemeClr>
              </a:gs>
              <a:gs pos="0">
                <a:schemeClr val="tx2">
                  <a:lumMod val="20000"/>
                  <a:lumOff val="80000"/>
                </a:schemeClr>
              </a:gs>
              <a:gs pos="0">
                <a:schemeClr val="tx2">
                  <a:lumMod val="20000"/>
                  <a:lumOff val="80000"/>
                </a:schemeClr>
              </a:gs>
              <a:gs pos="50000">
                <a:schemeClr val="accent1">
                  <a:tint val="44500"/>
                  <a:satMod val="160000"/>
                </a:schemeClr>
              </a:gs>
              <a:gs pos="100000">
                <a:schemeClr val="tx2">
                  <a:lumMod val="40000"/>
                  <a:lumOff val="60000"/>
                </a:schemeClr>
              </a:gs>
            </a:gsLst>
            <a:path path="circle">
              <a:fillToRect l="100000" t="100000"/>
            </a:path>
          </a:gradFill>
          <a:ln>
            <a:noFill/>
          </a:ln>
          <a:effectLst>
            <a:outerShdw blurRad="50800" dist="1016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pic>
        <p:nvPicPr>
          <p:cNvPr id="10" name="Picture 9" descr="whitepod-eco-retreat-switzerland-1"/>
          <p:cNvPicPr>
            <a:picLocks noChangeAspect="1" noChangeArrowheads="1"/>
          </p:cNvPicPr>
          <p:nvPr/>
        </p:nvPicPr>
        <p:blipFill>
          <a:blip r:embed="rId2" cstate="print"/>
          <a:srcRect/>
          <a:stretch>
            <a:fillRect/>
          </a:stretch>
        </p:blipFill>
        <p:spPr bwMode="auto">
          <a:xfrm>
            <a:off x="154375" y="3995936"/>
            <a:ext cx="2652421" cy="1977684"/>
          </a:xfrm>
          <a:prstGeom prst="rect">
            <a:avLst/>
          </a:prstGeom>
          <a:noFill/>
          <a:ln w="9525">
            <a:noFill/>
            <a:miter lim="800000"/>
            <a:headEnd/>
            <a:tailEnd/>
          </a:ln>
          <a:effectLst>
            <a:outerShdw blurRad="50800" dist="63500" dir="8100000" algn="tr" rotWithShape="0">
              <a:prstClr val="black">
                <a:alpha val="40000"/>
              </a:prstClr>
            </a:outerShdw>
          </a:effectLst>
        </p:spPr>
      </p:pic>
      <p:pic>
        <p:nvPicPr>
          <p:cNvPr id="16388" name="Picture 4" descr="luxury-paperbark-camp-safari-australia-deluxe"/>
          <p:cNvPicPr>
            <a:picLocks noChangeAspect="1" noChangeArrowheads="1"/>
          </p:cNvPicPr>
          <p:nvPr/>
        </p:nvPicPr>
        <p:blipFill>
          <a:blip r:embed="rId3" cstate="print"/>
          <a:srcRect/>
          <a:stretch>
            <a:fillRect/>
          </a:stretch>
        </p:blipFill>
        <p:spPr bwMode="auto">
          <a:xfrm>
            <a:off x="178125" y="1582316"/>
            <a:ext cx="2636911" cy="1981572"/>
          </a:xfrm>
          <a:prstGeom prst="rect">
            <a:avLst/>
          </a:prstGeom>
          <a:noFill/>
          <a:ln w="9525">
            <a:noFill/>
            <a:miter lim="800000"/>
            <a:headEnd/>
            <a:tailEnd/>
          </a:ln>
          <a:effectLst>
            <a:outerShdw blurRad="50800" dist="63500" dir="8100000" algn="tr" rotWithShape="0">
              <a:prstClr val="black">
                <a:alpha val="40000"/>
              </a:prstClr>
            </a:outerShdw>
          </a:effectLst>
        </p:spPr>
      </p:pic>
      <p:pic>
        <p:nvPicPr>
          <p:cNvPr id="16389" name="Picture 5" descr="eco-hotel-kolarbyn"/>
          <p:cNvPicPr>
            <a:picLocks noChangeAspect="1" noChangeArrowheads="1"/>
          </p:cNvPicPr>
          <p:nvPr/>
        </p:nvPicPr>
        <p:blipFill>
          <a:blip r:embed="rId4" cstate="print"/>
          <a:srcRect/>
          <a:stretch>
            <a:fillRect/>
          </a:stretch>
        </p:blipFill>
        <p:spPr bwMode="auto">
          <a:xfrm>
            <a:off x="152257" y="6421974"/>
            <a:ext cx="2663310" cy="1944216"/>
          </a:xfrm>
          <a:prstGeom prst="rect">
            <a:avLst/>
          </a:prstGeom>
          <a:noFill/>
          <a:ln w="9525">
            <a:noFill/>
            <a:miter lim="800000"/>
            <a:headEnd/>
            <a:tailEnd/>
          </a:ln>
          <a:effectLst>
            <a:outerShdw blurRad="50800" dist="63500" dir="8100000" algn="tr" rotWithShape="0">
              <a:prstClr val="black">
                <a:alpha val="40000"/>
              </a:prstClr>
            </a:outerShdw>
          </a:effectLst>
        </p:spPr>
      </p:pic>
      <p:grpSp>
        <p:nvGrpSpPr>
          <p:cNvPr id="23" name="그룹 22"/>
          <p:cNvGrpSpPr/>
          <p:nvPr/>
        </p:nvGrpSpPr>
        <p:grpSpPr>
          <a:xfrm>
            <a:off x="-99392" y="107504"/>
            <a:ext cx="6957392" cy="8640960"/>
            <a:chOff x="-99392" y="107504"/>
            <a:chExt cx="6957392" cy="8640960"/>
          </a:xfrm>
        </p:grpSpPr>
        <p:grpSp>
          <p:nvGrpSpPr>
            <p:cNvPr id="4" name="그룹 3"/>
            <p:cNvGrpSpPr/>
            <p:nvPr/>
          </p:nvGrpSpPr>
          <p:grpSpPr>
            <a:xfrm>
              <a:off x="-99392" y="107504"/>
              <a:ext cx="6957392" cy="1152128"/>
              <a:chOff x="-99392" y="107504"/>
              <a:chExt cx="6957392" cy="1152128"/>
            </a:xfrm>
          </p:grpSpPr>
          <p:grpSp>
            <p:nvGrpSpPr>
              <p:cNvPr id="5" name="그룹 4"/>
              <p:cNvGrpSpPr/>
              <p:nvPr/>
            </p:nvGrpSpPr>
            <p:grpSpPr>
              <a:xfrm>
                <a:off x="-99392" y="107504"/>
                <a:ext cx="6957392" cy="707886"/>
                <a:chOff x="-99392" y="119698"/>
                <a:chExt cx="6957392" cy="707886"/>
              </a:xfrm>
            </p:grpSpPr>
            <p:sp>
              <p:nvSpPr>
                <p:cNvPr id="7" name="직사각형 6"/>
                <p:cNvSpPr/>
                <p:nvPr/>
              </p:nvSpPr>
              <p:spPr>
                <a:xfrm>
                  <a:off x="-99392" y="119698"/>
                  <a:ext cx="2232248" cy="707886"/>
                </a:xfrm>
                <a:prstGeom prst="rect">
                  <a:avLst/>
                </a:prstGeom>
                <a:ln>
                  <a:noFill/>
                </a:ln>
              </p:spPr>
              <p:txBody>
                <a:bodyPr wrap="square">
                  <a:spAutoFit/>
                </a:bodyPr>
                <a:lstStyle/>
                <a:p>
                  <a:r>
                    <a:rPr lang="en-US" altLang="ko-KR" sz="4000" dirty="0" smtClean="0">
                      <a:solidFill>
                        <a:schemeClr val="tx2">
                          <a:lumMod val="40000"/>
                          <a:lumOff val="60000"/>
                        </a:schemeClr>
                      </a:solidFill>
                      <a:latin typeface="Tw Cen MT Condensed Extra Bold" pitchFamily="34" charset="0"/>
                    </a:rPr>
                    <a:t>Reading</a:t>
                  </a:r>
                  <a:endParaRPr lang="ko-KR" altLang="en-US" sz="4000" dirty="0">
                    <a:solidFill>
                      <a:schemeClr val="tx2">
                        <a:lumMod val="40000"/>
                        <a:lumOff val="60000"/>
                      </a:schemeClr>
                    </a:solidFill>
                  </a:endParaRPr>
                </a:p>
              </p:txBody>
            </p:sp>
            <p:cxnSp>
              <p:nvCxnSpPr>
                <p:cNvPr id="8" name="직선 연결선 7"/>
                <p:cNvCxnSpPr/>
                <p:nvPr/>
              </p:nvCxnSpPr>
              <p:spPr>
                <a:xfrm>
                  <a:off x="0" y="686996"/>
                  <a:ext cx="6858000" cy="0"/>
                </a:xfrm>
                <a:prstGeom prst="line">
                  <a:avLst/>
                </a:prstGeom>
                <a:ln w="25400" cap="rnd">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6" name="직사각형 5"/>
              <p:cNvSpPr/>
              <p:nvPr/>
            </p:nvSpPr>
            <p:spPr>
              <a:xfrm>
                <a:off x="548680" y="551746"/>
                <a:ext cx="2232248" cy="707886"/>
              </a:xfrm>
              <a:prstGeom prst="rect">
                <a:avLst/>
              </a:prstGeom>
              <a:ln>
                <a:noFill/>
              </a:ln>
            </p:spPr>
            <p:txBody>
              <a:bodyPr wrap="square">
                <a:spAutoFit/>
              </a:bodyPr>
              <a:lstStyle/>
              <a:p>
                <a:r>
                  <a:rPr lang="en-US" altLang="ko-KR" sz="4000" dirty="0" smtClean="0">
                    <a:solidFill>
                      <a:schemeClr val="accent1">
                        <a:lumMod val="20000"/>
                        <a:lumOff val="80000"/>
                      </a:schemeClr>
                    </a:solidFill>
                    <a:latin typeface="Tw Cen MT Condensed Extra Bold" pitchFamily="34" charset="0"/>
                  </a:rPr>
                  <a:t>Reading</a:t>
                </a:r>
                <a:endParaRPr lang="ko-KR" altLang="en-US" sz="4000" dirty="0">
                  <a:solidFill>
                    <a:schemeClr val="accent1">
                      <a:lumMod val="20000"/>
                      <a:lumOff val="80000"/>
                    </a:schemeClr>
                  </a:solidFill>
                </a:endParaRPr>
              </a:p>
            </p:txBody>
          </p:sp>
        </p:grpSp>
        <p:cxnSp>
          <p:nvCxnSpPr>
            <p:cNvPr id="9" name="직선 연결선 8"/>
            <p:cNvCxnSpPr/>
            <p:nvPr/>
          </p:nvCxnSpPr>
          <p:spPr>
            <a:xfrm>
              <a:off x="-9525" y="8748464"/>
              <a:ext cx="6858000" cy="0"/>
            </a:xfrm>
            <a:prstGeom prst="line">
              <a:avLst/>
            </a:prstGeom>
            <a:ln w="25400" cap="rnd">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16385" name="Rectangle 1"/>
          <p:cNvSpPr>
            <a:spLocks noChangeArrowheads="1"/>
          </p:cNvSpPr>
          <p:nvPr/>
        </p:nvSpPr>
        <p:spPr bwMode="auto">
          <a:xfrm>
            <a:off x="3068960" y="1475656"/>
            <a:ext cx="378904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1" hangingPunct="1">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ea typeface="바탕" pitchFamily="18" charset="-127"/>
                <a:cs typeface="굴림" pitchFamily="50" charset="-127"/>
              </a:rPr>
              <a:t>3. </a:t>
            </a:r>
            <a:r>
              <a:rPr kumimoji="1" lang="en-US" altLang="ko-KR" sz="800" b="0" i="0" u="none" strike="noStrike" cap="none" normalizeH="0" baseline="0" dirty="0" smtClean="0">
                <a:ln>
                  <a:noFill/>
                </a:ln>
                <a:solidFill>
                  <a:srgbClr val="FFFFFF"/>
                </a:solidFill>
                <a:effectLst/>
                <a:ea typeface="바탕" pitchFamily="18" charset="-127"/>
                <a:cs typeface="Times New Roman" pitchFamily="18" charset="0"/>
              </a:rPr>
              <a:t>(             )</a:t>
            </a:r>
            <a:endParaRPr kumimoji="1" lang="en-US" altLang="ko-KR" sz="800" b="0" i="0" u="none" strike="noStrike" cap="none" normalizeH="0" baseline="0" dirty="0" smtClean="0">
              <a:ln>
                <a:noFill/>
              </a:ln>
              <a:solidFill>
                <a:schemeClr val="tx1"/>
              </a:solidFill>
              <a:effectLst/>
              <a:ea typeface="굴림" pitchFamily="50" charset="-127"/>
            </a:endParaRP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ea typeface="바탕" pitchFamily="18" charset="-127"/>
                <a:cs typeface="굴림" pitchFamily="50" charset="-127"/>
              </a:rPr>
              <a:t>Do you enjoy ice in your drinks? Whenever temperatures go high some of us certainly do like drinking cold drinks. What about finding accommodation in one unique hotel made of ice? You most surely heard about this hotel as it is what many consider to be the largest hotel made of ice and snow. Located in Sweden, it gives one the possibility to see how it is to spend a night or more nights in an icy atmosphere with ice furniture. You may choose to stay in warm or cold accommodations, the last ones being equipped with an ice beds and thermal sleeping bag as well. I consider this a unique eco-friendly experience.</a:t>
            </a:r>
            <a:endParaRPr kumimoji="1" lang="en-US" altLang="ko-KR" sz="800" b="0" i="0" u="none" strike="noStrike" cap="none" normalizeH="0" baseline="0" dirty="0" smtClean="0">
              <a:ln>
                <a:noFill/>
              </a:ln>
              <a:solidFill>
                <a:schemeClr val="tx1"/>
              </a:solidFill>
              <a:effectLst/>
              <a:ea typeface="굴림" pitchFamily="50" charset="-127"/>
            </a:endParaRPr>
          </a:p>
        </p:txBody>
      </p:sp>
      <p:sp>
        <p:nvSpPr>
          <p:cNvPr id="16386" name="Rectangle 2"/>
          <p:cNvSpPr>
            <a:spLocks noChangeArrowheads="1"/>
          </p:cNvSpPr>
          <p:nvPr/>
        </p:nvSpPr>
        <p:spPr bwMode="auto">
          <a:xfrm>
            <a:off x="3068960" y="3851920"/>
            <a:ext cx="3717032" cy="24929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1" hangingPunct="1">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ea typeface="바탕" pitchFamily="18" charset="-127"/>
                <a:cs typeface="굴림" pitchFamily="50" charset="-127"/>
              </a:rPr>
              <a:t>4. </a:t>
            </a:r>
            <a:r>
              <a:rPr kumimoji="1" lang="en-US" altLang="ko-KR" sz="800" b="0" i="0" u="none" strike="noStrike" cap="none" normalizeH="0" baseline="0" dirty="0" smtClean="0">
                <a:ln>
                  <a:noFill/>
                </a:ln>
                <a:solidFill>
                  <a:srgbClr val="FFFFFF"/>
                </a:solidFill>
                <a:effectLst/>
                <a:ea typeface="바탕" pitchFamily="18" charset="-127"/>
                <a:cs typeface="Times New Roman" pitchFamily="18" charset="0"/>
              </a:rPr>
              <a:t>(             )</a:t>
            </a:r>
            <a:endParaRPr kumimoji="1" lang="en-US" altLang="ko-KR" sz="800" b="0" i="0" u="none" strike="noStrike" cap="none" normalizeH="0" baseline="0" dirty="0" smtClean="0">
              <a:ln>
                <a:noFill/>
              </a:ln>
              <a:solidFill>
                <a:schemeClr val="tx1"/>
              </a:solidFill>
              <a:effectLst/>
              <a:ea typeface="굴림" pitchFamily="50" charset="-127"/>
              <a:cs typeface="굴림" pitchFamily="50" charset="-127"/>
            </a:endParaRP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ea typeface="굴림" pitchFamily="50" charset="-127"/>
                <a:cs typeface="굴림" pitchFamily="50" charset="-127"/>
              </a:rPr>
              <a:t>How about tents? Does the idea of living in a tent sound interesting or appealing to you? They should when it comes to this resort as the tents here are far away from the idea we used to have on camping. The only difference between this Camp and a five star hotel is that the rooms here are ventilated with CO2 instead of air conditioning. If you find innovations interesting then you will be enchanted to hear that a local animal will greet you when getting to your rooms and in order to be able to get there you will have to climb a ladder instead of taking a lift. All these tents are meant to be integrated perfectly in the natural landscape bringing no harm to this one. This is why there are high chances for you to come across kangaroos there as this is their natural habitat. Preoccupied by the idea to protect the environment these tents get energy from solar power.</a:t>
            </a:r>
            <a:r>
              <a:rPr kumimoji="1" lang="en-US" altLang="ko-KR" sz="800" b="0" i="0" u="none" strike="noStrike" cap="none" normalizeH="0" baseline="0" dirty="0" smtClean="0">
                <a:ln>
                  <a:noFill/>
                </a:ln>
                <a:solidFill>
                  <a:schemeClr val="tx1"/>
                </a:solidFill>
                <a:effectLst/>
                <a:ea typeface="굴림" pitchFamily="50" charset="-127"/>
              </a:rPr>
              <a:t> </a:t>
            </a:r>
          </a:p>
        </p:txBody>
      </p:sp>
      <p:sp>
        <p:nvSpPr>
          <p:cNvPr id="16387" name="Rectangle 3"/>
          <p:cNvSpPr>
            <a:spLocks noChangeArrowheads="1"/>
          </p:cNvSpPr>
          <p:nvPr/>
        </p:nvSpPr>
        <p:spPr bwMode="auto">
          <a:xfrm>
            <a:off x="3068960" y="6516216"/>
            <a:ext cx="3429000" cy="209987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1" hangingPunct="1">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ea typeface="바탕" pitchFamily="18" charset="-127"/>
                <a:cs typeface="굴림" pitchFamily="50" charset="-127"/>
              </a:rPr>
              <a:t>5. </a:t>
            </a:r>
            <a:r>
              <a:rPr kumimoji="1" lang="en-US" altLang="ko-KR" sz="800" b="0" i="0" u="none" strike="noStrike" cap="none" normalizeH="0" baseline="0" dirty="0" smtClean="0">
                <a:ln>
                  <a:noFill/>
                </a:ln>
                <a:solidFill>
                  <a:srgbClr val="FFFFFF"/>
                </a:solidFill>
                <a:effectLst/>
                <a:ea typeface="바탕" pitchFamily="18" charset="-127"/>
                <a:cs typeface="Times New Roman" pitchFamily="18" charset="0"/>
              </a:rPr>
              <a:t>(             )</a:t>
            </a:r>
            <a:endParaRPr kumimoji="1" lang="en-US" altLang="ko-KR" sz="800" b="0" i="0" u="none" strike="noStrike" cap="none" normalizeH="0" baseline="0" dirty="0" smtClean="0">
              <a:ln>
                <a:noFill/>
              </a:ln>
              <a:solidFill>
                <a:schemeClr val="tx1"/>
              </a:solidFill>
              <a:effectLst/>
              <a:ea typeface="굴림" pitchFamily="50" charset="-127"/>
            </a:endParaRP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ea typeface="바탕" pitchFamily="18" charset="-127"/>
                <a:cs typeface="굴림" pitchFamily="50" charset="-127"/>
              </a:rPr>
              <a:t>Does </a:t>
            </a:r>
            <a:r>
              <a:rPr kumimoji="1" lang="en-US" altLang="ko-KR" sz="800" b="1" i="0" u="none" strike="noStrike" cap="none" normalizeH="0" baseline="0" dirty="0" smtClean="0">
                <a:ln>
                  <a:noFill/>
                </a:ln>
                <a:solidFill>
                  <a:schemeClr val="tx1"/>
                </a:solidFill>
                <a:effectLst/>
                <a:ea typeface="바탕" pitchFamily="18" charset="-127"/>
                <a:cs typeface="굴림" pitchFamily="50" charset="-127"/>
              </a:rPr>
              <a:t>Costa Rica</a:t>
            </a:r>
            <a:r>
              <a:rPr kumimoji="1" lang="en-US" altLang="ko-KR" sz="800" b="0" i="0" u="none" strike="noStrike" cap="none" normalizeH="0" baseline="0" dirty="0" smtClean="0">
                <a:ln>
                  <a:noFill/>
                </a:ln>
                <a:solidFill>
                  <a:schemeClr val="tx1"/>
                </a:solidFill>
                <a:effectLst/>
                <a:ea typeface="바탕" pitchFamily="18" charset="-127"/>
                <a:cs typeface="굴림" pitchFamily="50" charset="-127"/>
              </a:rPr>
              <a:t> tell you anything? It is there that you will be able to find unique bungalows in a private nature reserve. A breathtaking landscape will surely convince you that this place is what some may consider being heaven on earth. Surrounded by tropical rainforest and just a few steps away from the shores of the tropical Pacific Ocean you will never want to leave this place. How does the idea of living in bungalows with woven palm-thatched roofs and hand-made bamboo furniture sound to you? Just imagine how it would be to wake up one morning in the middle of the rainforest vegetation and feel like perched there.</a:t>
            </a:r>
            <a:endParaRPr kumimoji="1" lang="en-US" altLang="ko-KR" sz="800" b="0" i="0" u="none" strike="noStrike" cap="none" normalizeH="0" baseline="0" dirty="0" smtClean="0">
              <a:ln>
                <a:noFill/>
              </a:ln>
              <a:solidFill>
                <a:schemeClr val="tx1"/>
              </a:solidFill>
              <a:effectLst/>
              <a:ea typeface="굴림" pitchFamily="50" charset="-127"/>
            </a:endParaRPr>
          </a:p>
        </p:txBody>
      </p:sp>
      <p:sp>
        <p:nvSpPr>
          <p:cNvPr id="17" name="직사각형 16"/>
          <p:cNvSpPr/>
          <p:nvPr/>
        </p:nvSpPr>
        <p:spPr>
          <a:xfrm>
            <a:off x="3308734" y="1547664"/>
            <a:ext cx="1080120" cy="144016"/>
          </a:xfrm>
          <a:prstGeom prst="rect">
            <a:avLst/>
          </a:prstGeom>
          <a:no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직사각형 17"/>
          <p:cNvSpPr/>
          <p:nvPr/>
        </p:nvSpPr>
        <p:spPr>
          <a:xfrm>
            <a:off x="3297617" y="3923928"/>
            <a:ext cx="1080120" cy="144016"/>
          </a:xfrm>
          <a:prstGeom prst="rect">
            <a:avLst/>
          </a:prstGeom>
          <a:no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9" name="직사각형 18"/>
          <p:cNvSpPr/>
          <p:nvPr/>
        </p:nvSpPr>
        <p:spPr>
          <a:xfrm>
            <a:off x="3309492" y="6576349"/>
            <a:ext cx="1080120" cy="144016"/>
          </a:xfrm>
          <a:prstGeom prst="rect">
            <a:avLst/>
          </a:prstGeom>
          <a:no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 name="TextBox 19"/>
          <p:cNvSpPr txBox="1"/>
          <p:nvPr/>
        </p:nvSpPr>
        <p:spPr>
          <a:xfrm>
            <a:off x="92882" y="3624021"/>
            <a:ext cx="1064715" cy="215444"/>
          </a:xfrm>
          <a:prstGeom prst="rect">
            <a:avLst/>
          </a:prstGeom>
          <a:noFill/>
        </p:spPr>
        <p:txBody>
          <a:bodyPr wrap="none" rtlCol="0">
            <a:spAutoFit/>
          </a:bodyPr>
          <a:lstStyle/>
          <a:p>
            <a:r>
              <a:rPr lang="en-US" altLang="ko-KR" sz="800" dirty="0" smtClean="0"/>
              <a:t>C. </a:t>
            </a:r>
            <a:r>
              <a:rPr lang="en-US" altLang="ko-KR" sz="800" dirty="0" err="1" smtClean="0"/>
              <a:t>Paperbark</a:t>
            </a:r>
            <a:r>
              <a:rPr lang="en-US" altLang="ko-KR" sz="800" dirty="0" smtClean="0"/>
              <a:t> camp</a:t>
            </a:r>
            <a:endParaRPr lang="ko-KR" altLang="en-US" sz="800" dirty="0"/>
          </a:p>
        </p:txBody>
      </p:sp>
      <p:sp>
        <p:nvSpPr>
          <p:cNvPr id="21" name="TextBox 20"/>
          <p:cNvSpPr txBox="1"/>
          <p:nvPr/>
        </p:nvSpPr>
        <p:spPr>
          <a:xfrm>
            <a:off x="103999" y="6047785"/>
            <a:ext cx="1327608" cy="215444"/>
          </a:xfrm>
          <a:prstGeom prst="rect">
            <a:avLst/>
          </a:prstGeom>
          <a:noFill/>
        </p:spPr>
        <p:txBody>
          <a:bodyPr wrap="none" rtlCol="0">
            <a:spAutoFit/>
          </a:bodyPr>
          <a:lstStyle/>
          <a:p>
            <a:r>
              <a:rPr lang="en-US" altLang="ko-KR" sz="800" dirty="0" smtClean="0"/>
              <a:t>D. </a:t>
            </a:r>
            <a:r>
              <a:rPr lang="en-US" altLang="ko-KR" sz="800" dirty="0" err="1" smtClean="0"/>
              <a:t>Whitepod</a:t>
            </a:r>
            <a:r>
              <a:rPr lang="en-US" altLang="ko-KR" sz="800" dirty="0" smtClean="0"/>
              <a:t> eco-lodge</a:t>
            </a:r>
            <a:endParaRPr lang="ko-KR" altLang="en-US" sz="800" dirty="0"/>
          </a:p>
        </p:txBody>
      </p:sp>
      <p:sp>
        <p:nvSpPr>
          <p:cNvPr id="22" name="TextBox 21"/>
          <p:cNvSpPr txBox="1"/>
          <p:nvPr/>
        </p:nvSpPr>
        <p:spPr>
          <a:xfrm>
            <a:off x="80249" y="8436682"/>
            <a:ext cx="1213794" cy="215444"/>
          </a:xfrm>
          <a:prstGeom prst="rect">
            <a:avLst/>
          </a:prstGeom>
          <a:noFill/>
        </p:spPr>
        <p:txBody>
          <a:bodyPr wrap="none" rtlCol="0">
            <a:spAutoFit/>
          </a:bodyPr>
          <a:lstStyle/>
          <a:p>
            <a:r>
              <a:rPr lang="en-US" altLang="ko-KR" sz="800" dirty="0" smtClean="0"/>
              <a:t>E. </a:t>
            </a:r>
            <a:r>
              <a:rPr lang="en-US" altLang="ko-KR" sz="800" dirty="0" err="1" smtClean="0"/>
              <a:t>Kolarbyn</a:t>
            </a:r>
            <a:r>
              <a:rPr lang="en-US" altLang="ko-KR" sz="800" dirty="0" smtClean="0"/>
              <a:t> eco-lodge</a:t>
            </a:r>
            <a:endParaRPr lang="ko-KR" altLang="en-US" sz="800" dirty="0"/>
          </a:p>
        </p:txBody>
      </p:sp>
      <p:grpSp>
        <p:nvGrpSpPr>
          <p:cNvPr id="24" name="그룹 23"/>
          <p:cNvGrpSpPr/>
          <p:nvPr/>
        </p:nvGrpSpPr>
        <p:grpSpPr>
          <a:xfrm>
            <a:off x="6369846" y="8965068"/>
            <a:ext cx="504056" cy="215444"/>
            <a:chOff x="6369846" y="8820472"/>
            <a:chExt cx="504056" cy="215444"/>
          </a:xfrm>
        </p:grpSpPr>
        <p:sp>
          <p:nvSpPr>
            <p:cNvPr id="25" name="직사각형 24"/>
            <p:cNvSpPr/>
            <p:nvPr/>
          </p:nvSpPr>
          <p:spPr>
            <a:xfrm>
              <a:off x="6369846" y="8868178"/>
              <a:ext cx="504056" cy="12016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6" name="TextBox 25"/>
            <p:cNvSpPr txBox="1"/>
            <p:nvPr/>
          </p:nvSpPr>
          <p:spPr>
            <a:xfrm>
              <a:off x="6485140" y="8820472"/>
              <a:ext cx="243978" cy="215444"/>
            </a:xfrm>
            <a:prstGeom prst="rect">
              <a:avLst/>
            </a:prstGeom>
            <a:noFill/>
          </p:spPr>
          <p:txBody>
            <a:bodyPr wrap="none" rtlCol="0">
              <a:spAutoFit/>
            </a:bodyPr>
            <a:lstStyle/>
            <a:p>
              <a:r>
                <a:rPr lang="en-US" altLang="ko-KR" sz="800" b="1" dirty="0" smtClean="0"/>
                <a:t>4</a:t>
              </a:r>
              <a:endParaRPr lang="ko-KR" altLang="en-US" sz="800" b="1" dirty="0"/>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그룹 3"/>
          <p:cNvGrpSpPr/>
          <p:nvPr/>
        </p:nvGrpSpPr>
        <p:grpSpPr>
          <a:xfrm>
            <a:off x="-99392" y="107504"/>
            <a:ext cx="6957392" cy="8640960"/>
            <a:chOff x="-99392" y="107504"/>
            <a:chExt cx="6957392" cy="8640960"/>
          </a:xfrm>
        </p:grpSpPr>
        <p:grpSp>
          <p:nvGrpSpPr>
            <p:cNvPr id="5" name="그룹 3"/>
            <p:cNvGrpSpPr/>
            <p:nvPr/>
          </p:nvGrpSpPr>
          <p:grpSpPr>
            <a:xfrm>
              <a:off x="-99392" y="107504"/>
              <a:ext cx="6957392" cy="1152128"/>
              <a:chOff x="-99392" y="107504"/>
              <a:chExt cx="6957392" cy="1152128"/>
            </a:xfrm>
          </p:grpSpPr>
          <p:grpSp>
            <p:nvGrpSpPr>
              <p:cNvPr id="7" name="그룹 6"/>
              <p:cNvGrpSpPr/>
              <p:nvPr/>
            </p:nvGrpSpPr>
            <p:grpSpPr>
              <a:xfrm>
                <a:off x="-99392" y="107504"/>
                <a:ext cx="6957392" cy="707886"/>
                <a:chOff x="-99392" y="119698"/>
                <a:chExt cx="6957392" cy="707886"/>
              </a:xfrm>
            </p:grpSpPr>
            <p:sp>
              <p:nvSpPr>
                <p:cNvPr id="9" name="직사각형 8"/>
                <p:cNvSpPr/>
                <p:nvPr/>
              </p:nvSpPr>
              <p:spPr>
                <a:xfrm>
                  <a:off x="-99392" y="119698"/>
                  <a:ext cx="2232248" cy="707886"/>
                </a:xfrm>
                <a:prstGeom prst="rect">
                  <a:avLst/>
                </a:prstGeom>
                <a:ln>
                  <a:noFill/>
                </a:ln>
              </p:spPr>
              <p:txBody>
                <a:bodyPr wrap="square">
                  <a:spAutoFit/>
                </a:bodyPr>
                <a:lstStyle/>
                <a:p>
                  <a:r>
                    <a:rPr lang="en-US" altLang="ko-KR" sz="4000" dirty="0" smtClean="0">
                      <a:solidFill>
                        <a:schemeClr val="tx2">
                          <a:lumMod val="40000"/>
                          <a:lumOff val="60000"/>
                        </a:schemeClr>
                      </a:solidFill>
                      <a:latin typeface="Tw Cen MT Condensed Extra Bold" pitchFamily="34" charset="0"/>
                    </a:rPr>
                    <a:t>Reading</a:t>
                  </a:r>
                  <a:endParaRPr lang="ko-KR" altLang="en-US" sz="4000" dirty="0">
                    <a:solidFill>
                      <a:schemeClr val="tx2">
                        <a:lumMod val="40000"/>
                        <a:lumOff val="60000"/>
                      </a:schemeClr>
                    </a:solidFill>
                  </a:endParaRPr>
                </a:p>
              </p:txBody>
            </p:sp>
            <p:cxnSp>
              <p:nvCxnSpPr>
                <p:cNvPr id="10" name="직선 연결선 9"/>
                <p:cNvCxnSpPr/>
                <p:nvPr/>
              </p:nvCxnSpPr>
              <p:spPr>
                <a:xfrm>
                  <a:off x="0" y="686996"/>
                  <a:ext cx="6858000" cy="0"/>
                </a:xfrm>
                <a:prstGeom prst="line">
                  <a:avLst/>
                </a:prstGeom>
                <a:ln w="25400" cap="rnd">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8" name="직사각형 7"/>
              <p:cNvSpPr/>
              <p:nvPr/>
            </p:nvSpPr>
            <p:spPr>
              <a:xfrm>
                <a:off x="548680" y="551746"/>
                <a:ext cx="2232248" cy="707886"/>
              </a:xfrm>
              <a:prstGeom prst="rect">
                <a:avLst/>
              </a:prstGeom>
              <a:ln>
                <a:noFill/>
              </a:ln>
            </p:spPr>
            <p:txBody>
              <a:bodyPr wrap="square">
                <a:spAutoFit/>
              </a:bodyPr>
              <a:lstStyle/>
              <a:p>
                <a:r>
                  <a:rPr lang="en-US" altLang="ko-KR" sz="4000" dirty="0" smtClean="0">
                    <a:solidFill>
                      <a:schemeClr val="accent1">
                        <a:lumMod val="20000"/>
                        <a:lumOff val="80000"/>
                      </a:schemeClr>
                    </a:solidFill>
                    <a:latin typeface="Tw Cen MT Condensed Extra Bold" pitchFamily="34" charset="0"/>
                  </a:rPr>
                  <a:t>Reading</a:t>
                </a:r>
                <a:endParaRPr lang="ko-KR" altLang="en-US" sz="4000" dirty="0">
                  <a:solidFill>
                    <a:schemeClr val="accent1">
                      <a:lumMod val="20000"/>
                      <a:lumOff val="80000"/>
                    </a:schemeClr>
                  </a:solidFill>
                </a:endParaRPr>
              </a:p>
            </p:txBody>
          </p:sp>
        </p:grpSp>
        <p:cxnSp>
          <p:nvCxnSpPr>
            <p:cNvPr id="6" name="직선 연결선 5"/>
            <p:cNvCxnSpPr/>
            <p:nvPr/>
          </p:nvCxnSpPr>
          <p:spPr>
            <a:xfrm>
              <a:off x="-9525" y="8748464"/>
              <a:ext cx="6858000" cy="0"/>
            </a:xfrm>
            <a:prstGeom prst="line">
              <a:avLst/>
            </a:prstGeom>
            <a:ln w="25400" cap="rnd">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11" name="직사각형 10"/>
          <p:cNvSpPr/>
          <p:nvPr/>
        </p:nvSpPr>
        <p:spPr>
          <a:xfrm>
            <a:off x="44624" y="1331640"/>
            <a:ext cx="846707" cy="246221"/>
          </a:xfrm>
          <a:prstGeom prst="rect">
            <a:avLst/>
          </a:prstGeom>
        </p:spPr>
        <p:txBody>
          <a:bodyPr wrap="none">
            <a:spAutoFit/>
          </a:bodyPr>
          <a:lstStyle/>
          <a:p>
            <a:r>
              <a:rPr lang="en-US" altLang="ko-KR" sz="1000" b="1" dirty="0" smtClean="0"/>
              <a:t>1. Lead </a:t>
            </a:r>
            <a:r>
              <a:rPr lang="en-US" altLang="ko-KR" sz="1000" b="1" dirty="0"/>
              <a:t>–in</a:t>
            </a:r>
            <a:endParaRPr lang="ko-KR" altLang="en-US" sz="1000" dirty="0"/>
          </a:p>
        </p:txBody>
      </p:sp>
      <p:sp>
        <p:nvSpPr>
          <p:cNvPr id="17409" name="Rectangle 1"/>
          <p:cNvSpPr>
            <a:spLocks noChangeArrowheads="1"/>
          </p:cNvSpPr>
          <p:nvPr/>
        </p:nvSpPr>
        <p:spPr bwMode="auto">
          <a:xfrm>
            <a:off x="27384" y="1676579"/>
            <a:ext cx="32576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85725" marR="0" lvl="0" indent="-85725" algn="l" defTabSz="914400" rtl="0" eaLnBrk="1" fontAlgn="base" latinLnBrk="1" hangingPunct="1">
              <a:lnSpc>
                <a:spcPct val="150000"/>
              </a:lnSpc>
              <a:spcBef>
                <a:spcPct val="0"/>
              </a:spcBef>
              <a:spcAft>
                <a:spcPct val="0"/>
              </a:spcAft>
              <a:buClrTx/>
              <a:buSzTx/>
              <a:tabLst/>
            </a:pPr>
            <a:r>
              <a:rPr kumimoji="1" lang="en-US" altLang="ko-KR" sz="800" b="1" i="0" u="none" strike="noStrike" cap="none" normalizeH="0" baseline="0" dirty="0" smtClean="0">
                <a:ln>
                  <a:noFill/>
                </a:ln>
                <a:solidFill>
                  <a:schemeClr val="tx1"/>
                </a:solidFill>
                <a:effectLst/>
                <a:ea typeface="굴림" pitchFamily="50" charset="-127"/>
                <a:cs typeface="Times New Roman" pitchFamily="18" charset="0"/>
              </a:rPr>
              <a:t>1) Read the title of the article. What do you think this article will be about?</a:t>
            </a:r>
          </a:p>
          <a:p>
            <a:pPr marL="228600" marR="0" lvl="0" indent="-228600" algn="l" defTabSz="914400" rtl="0" eaLnBrk="1" fontAlgn="base" latinLnBrk="1" hangingPunct="1">
              <a:lnSpc>
                <a:spcPct val="150000"/>
              </a:lnSpc>
              <a:spcBef>
                <a:spcPct val="0"/>
              </a:spcBef>
              <a:spcAft>
                <a:spcPct val="0"/>
              </a:spcAft>
              <a:buClrTx/>
              <a:buSzTx/>
              <a:tabLst/>
            </a:pPr>
            <a:endParaRPr kumimoji="1" lang="en-US" altLang="ko-KR" sz="800" i="0" u="none" strike="noStrike" cap="none" normalizeH="0" baseline="0" dirty="0" smtClean="0">
              <a:ln>
                <a:noFill/>
              </a:ln>
              <a:solidFill>
                <a:schemeClr val="tx1"/>
              </a:solidFill>
              <a:effectLst/>
              <a:ea typeface="굴림" pitchFamily="50" charset="-127"/>
            </a:endParaRP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b="1" i="0" u="none" strike="noStrike" cap="none" normalizeH="0" baseline="0" dirty="0" smtClean="0">
                <a:ln>
                  <a:noFill/>
                </a:ln>
                <a:solidFill>
                  <a:schemeClr val="tx1"/>
                </a:solidFill>
                <a:effectLst/>
                <a:ea typeface="굴림" pitchFamily="50" charset="-127"/>
                <a:cs typeface="Times New Roman" pitchFamily="18" charset="0"/>
              </a:rPr>
              <a:t>2)</a:t>
            </a:r>
            <a:r>
              <a:rPr kumimoji="1" lang="en-US" altLang="ko-KR" sz="800" b="1" i="0" u="none" strike="noStrike" cap="none" normalizeH="0" dirty="0" smtClean="0">
                <a:ln>
                  <a:noFill/>
                </a:ln>
                <a:solidFill>
                  <a:schemeClr val="tx1"/>
                </a:solidFill>
                <a:effectLst/>
                <a:ea typeface="굴림" pitchFamily="50" charset="-127"/>
                <a:cs typeface="Times New Roman" pitchFamily="18" charset="0"/>
              </a:rPr>
              <a:t> </a:t>
            </a:r>
            <a:r>
              <a:rPr kumimoji="1" lang="en-US" altLang="ko-KR" sz="800" b="1" i="0" u="none" strike="noStrike" cap="none" normalizeH="0" baseline="0" dirty="0" smtClean="0">
                <a:ln>
                  <a:noFill/>
                </a:ln>
                <a:solidFill>
                  <a:schemeClr val="tx1"/>
                </a:solidFill>
                <a:effectLst/>
                <a:ea typeface="굴림" pitchFamily="50" charset="-127"/>
                <a:cs typeface="Times New Roman" pitchFamily="18" charset="0"/>
              </a:rPr>
              <a:t>Have you ever heard about “Eco-Friendly Resort”? </a:t>
            </a:r>
            <a:endParaRPr kumimoji="1" lang="en-US" altLang="ko-KR" sz="800" b="1" i="0" u="none" strike="noStrike" cap="none" normalizeH="0" baseline="0" dirty="0" smtClean="0">
              <a:ln>
                <a:noFill/>
              </a:ln>
              <a:solidFill>
                <a:schemeClr val="tx1"/>
              </a:solidFill>
              <a:effectLst/>
              <a:ea typeface="굴림" pitchFamily="50" charset="-127"/>
            </a:endParaRP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    If so, what kind of resort is it?  If not, what do you think the      </a:t>
            </a: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dirty="0" smtClean="0">
                <a:ea typeface="굴림" pitchFamily="50" charset="-127"/>
                <a:cs typeface="Times New Roman" pitchFamily="18" charset="0"/>
              </a:rPr>
              <a:t>    </a:t>
            </a: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resort will be like?</a:t>
            </a:r>
            <a:r>
              <a:rPr kumimoji="1" lang="en-US" altLang="ko-KR" sz="800" dirty="0" smtClean="0">
                <a:ea typeface="굴림" pitchFamily="50" charset="-127"/>
              </a:rPr>
              <a:t> </a:t>
            </a: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Compare your opinion with a partner.</a:t>
            </a:r>
            <a:endParaRPr kumimoji="1" lang="en-US" altLang="ko-KR" sz="800" i="0" u="none" strike="noStrike" cap="none" normalizeH="0" baseline="0" dirty="0" smtClean="0">
              <a:ln>
                <a:noFill/>
              </a:ln>
              <a:solidFill>
                <a:schemeClr val="tx1"/>
              </a:solidFill>
              <a:effectLst/>
              <a:ea typeface="굴림" pitchFamily="50" charset="-127"/>
            </a:endParaRPr>
          </a:p>
          <a:p>
            <a:pPr marL="0" marR="0" lvl="0" indent="0" algn="l" defTabSz="914400" rtl="0" eaLnBrk="0" fontAlgn="base" latinLnBrk="0" hangingPunct="0">
              <a:lnSpc>
                <a:spcPct val="150000"/>
              </a:lnSpc>
              <a:spcBef>
                <a:spcPct val="0"/>
              </a:spcBef>
              <a:spcAft>
                <a:spcPct val="0"/>
              </a:spcAft>
              <a:buClrTx/>
              <a:buSzTx/>
              <a:buFontTx/>
              <a:buNone/>
              <a:tabLst/>
            </a:pPr>
            <a:endParaRPr kumimoji="1" lang="en-US" altLang="ko-KR" sz="800" i="0" u="none" strike="noStrike" cap="none" normalizeH="0" baseline="0" dirty="0" smtClean="0">
              <a:ln>
                <a:noFill/>
              </a:ln>
              <a:solidFill>
                <a:schemeClr val="tx1"/>
              </a:solidFill>
              <a:effectLst/>
              <a:ea typeface="굴림" pitchFamily="50" charset="-127"/>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b="1" i="0" u="none" strike="noStrike" cap="none" normalizeH="0" baseline="0" dirty="0" smtClean="0">
                <a:ln>
                  <a:noFill/>
                </a:ln>
                <a:solidFill>
                  <a:schemeClr val="tx1"/>
                </a:solidFill>
                <a:effectLst/>
                <a:ea typeface="굴림" pitchFamily="50" charset="-127"/>
                <a:cs typeface="Times New Roman" pitchFamily="18" charset="0"/>
              </a:rPr>
              <a:t>3) Think and choose </a:t>
            </a:r>
            <a:r>
              <a:rPr kumimoji="1" lang="en-US" altLang="ko-KR" sz="800" i="1" u="none" strike="noStrike" cap="none" normalizeH="0" baseline="0" dirty="0" smtClean="0">
                <a:ln>
                  <a:noFill/>
                </a:ln>
                <a:solidFill>
                  <a:schemeClr val="tx1"/>
                </a:solidFill>
                <a:effectLst/>
                <a:ea typeface="굴림" pitchFamily="50" charset="-127"/>
                <a:cs typeface="Times New Roman" pitchFamily="18" charset="0"/>
              </a:rPr>
              <a:t>three</a:t>
            </a: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 of the following words that you think  </a:t>
            </a: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dirty="0" smtClean="0">
                <a:ea typeface="굴림" pitchFamily="50" charset="-127"/>
                <a:cs typeface="Times New Roman" pitchFamily="18" charset="0"/>
              </a:rPr>
              <a:t>    </a:t>
            </a: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most related to “Eco -Friendly Resort”. Compare your answers </a:t>
            </a: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dirty="0" smtClean="0">
                <a:ea typeface="굴림" pitchFamily="50" charset="-127"/>
                <a:cs typeface="Times New Roman" pitchFamily="18" charset="0"/>
              </a:rPr>
              <a:t>    </a:t>
            </a: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with a partner.</a:t>
            </a:r>
            <a:endParaRPr kumimoji="1" lang="en-US" altLang="ko-KR" sz="800" i="0" u="none" strike="noStrike" cap="none" normalizeH="0" baseline="0" dirty="0" smtClean="0">
              <a:ln>
                <a:noFill/>
              </a:ln>
              <a:solidFill>
                <a:schemeClr val="tx1"/>
              </a:solidFill>
              <a:effectLst/>
              <a:ea typeface="굴림" pitchFamily="50" charset="-127"/>
            </a:endParaRPr>
          </a:p>
        </p:txBody>
      </p:sp>
      <p:graphicFrame>
        <p:nvGraphicFramePr>
          <p:cNvPr id="13" name="표 12"/>
          <p:cNvGraphicFramePr>
            <a:graphicFrameLocks noGrp="1"/>
          </p:cNvGraphicFramePr>
          <p:nvPr/>
        </p:nvGraphicFramePr>
        <p:xfrm>
          <a:off x="72008" y="3779912"/>
          <a:ext cx="3284984" cy="673224"/>
        </p:xfrm>
        <a:graphic>
          <a:graphicData uri="http://schemas.openxmlformats.org/drawingml/2006/table">
            <a:tbl>
              <a:tblPr firstRow="1" bandRow="1">
                <a:tableStyleId>{5C22544A-7EE6-4342-B048-85BDC9FD1C3A}</a:tableStyleId>
              </a:tblPr>
              <a:tblGrid>
                <a:gridCol w="3284984"/>
              </a:tblGrid>
              <a:tr h="216024">
                <a:tc>
                  <a:txBody>
                    <a:bodyPr/>
                    <a:lstStyle/>
                    <a:p>
                      <a:pPr latinLnBrk="1"/>
                      <a:r>
                        <a:rPr lang="en-US" altLang="ko-KR" sz="800" dirty="0" smtClean="0">
                          <a:latin typeface="+mn-lt"/>
                        </a:rPr>
                        <a:t>Word lists </a:t>
                      </a:r>
                      <a:endParaRPr lang="ko-KR" altLang="en-US" sz="800" dirty="0">
                        <a:latin typeface="+mn-lt"/>
                      </a:endParaRPr>
                    </a:p>
                  </a:txBody>
                  <a:tcPr/>
                </a:tc>
              </a:tr>
              <a:tr h="370840">
                <a:tc>
                  <a:txBody>
                    <a:bodyPr/>
                    <a:lstStyle/>
                    <a:p>
                      <a:pPr latinLnBrk="1"/>
                      <a:r>
                        <a:rPr lang="en-US" altLang="ko-KR" sz="800" b="1" kern="1200" dirty="0" smtClean="0">
                          <a:solidFill>
                            <a:schemeClr val="dk1"/>
                          </a:solidFill>
                          <a:latin typeface="+mn-lt"/>
                          <a:ea typeface="+mn-ea"/>
                          <a:cs typeface="+mn-cs"/>
                        </a:rPr>
                        <a:t>accommodation          primitive hotel         eco-lodge </a:t>
                      </a:r>
                    </a:p>
                    <a:p>
                      <a:pPr latinLnBrk="1"/>
                      <a:r>
                        <a:rPr lang="en-US" altLang="ko-KR" sz="800" b="1" kern="1200" dirty="0" smtClean="0">
                          <a:solidFill>
                            <a:schemeClr val="dk1"/>
                          </a:solidFill>
                          <a:latin typeface="+mn-lt"/>
                          <a:ea typeface="+mn-ea"/>
                          <a:cs typeface="+mn-cs"/>
                        </a:rPr>
                        <a:t>Ice and snow              taking a lift             air conditioning</a:t>
                      </a:r>
                      <a:endParaRPr lang="ko-KR" altLang="ko-KR" sz="800" kern="1200" dirty="0" smtClean="0">
                        <a:solidFill>
                          <a:schemeClr val="dk1"/>
                        </a:solidFill>
                        <a:latin typeface="+mn-lt"/>
                        <a:ea typeface="+mn-ea"/>
                        <a:cs typeface="+mn-cs"/>
                      </a:endParaRPr>
                    </a:p>
                    <a:p>
                      <a:pPr latinLnBrk="1"/>
                      <a:r>
                        <a:rPr lang="en-US" altLang="ko-KR" sz="800" b="1" kern="1200" dirty="0" smtClean="0">
                          <a:solidFill>
                            <a:schemeClr val="dk1"/>
                          </a:solidFill>
                          <a:latin typeface="+mn-lt"/>
                          <a:ea typeface="+mn-ea"/>
                          <a:cs typeface="+mn-cs"/>
                        </a:rPr>
                        <a:t>habitat                      bamboo furniture     tents</a:t>
                      </a:r>
                      <a:endParaRPr lang="ko-KR" altLang="ko-KR" sz="800" kern="1200" dirty="0">
                        <a:solidFill>
                          <a:schemeClr val="dk1"/>
                        </a:solidFill>
                        <a:latin typeface="+mn-lt"/>
                        <a:ea typeface="+mn-ea"/>
                        <a:cs typeface="+mn-cs"/>
                      </a:endParaRPr>
                    </a:p>
                  </a:txBody>
                  <a:tcPr/>
                </a:tc>
              </a:tr>
            </a:tbl>
          </a:graphicData>
        </a:graphic>
      </p:graphicFrame>
      <p:sp>
        <p:nvSpPr>
          <p:cNvPr id="17410" name="Rectangle 2"/>
          <p:cNvSpPr>
            <a:spLocks noChangeArrowheads="1"/>
          </p:cNvSpPr>
          <p:nvPr/>
        </p:nvSpPr>
        <p:spPr bwMode="auto">
          <a:xfrm>
            <a:off x="3538149" y="1301443"/>
            <a:ext cx="835485" cy="24622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dirty="0" smtClean="0">
                <a:ln>
                  <a:noFill/>
                </a:ln>
                <a:solidFill>
                  <a:schemeClr val="tx1"/>
                </a:solidFill>
                <a:effectLst/>
                <a:ea typeface="굴림" pitchFamily="50" charset="-127"/>
                <a:cs typeface="Times New Roman" pitchFamily="18" charset="0"/>
              </a:rPr>
              <a:t>2. Read on</a:t>
            </a:r>
            <a:endParaRPr kumimoji="1" lang="en-US" altLang="ko-KR" sz="1000" b="0" i="0" u="none" strike="noStrike" cap="none" normalizeH="0" baseline="0" dirty="0" smtClean="0">
              <a:ln>
                <a:noFill/>
              </a:ln>
              <a:solidFill>
                <a:schemeClr val="tx1"/>
              </a:solidFill>
              <a:effectLst/>
              <a:ea typeface="굴림" pitchFamily="50" charset="-127"/>
            </a:endParaRPr>
          </a:p>
        </p:txBody>
      </p:sp>
      <p:grpSp>
        <p:nvGrpSpPr>
          <p:cNvPr id="19" name="그룹 18"/>
          <p:cNvGrpSpPr/>
          <p:nvPr/>
        </p:nvGrpSpPr>
        <p:grpSpPr>
          <a:xfrm>
            <a:off x="3429000" y="1515445"/>
            <a:ext cx="3600400" cy="2376545"/>
            <a:chOff x="3429000" y="1515445"/>
            <a:chExt cx="3600400" cy="2376545"/>
          </a:xfrm>
        </p:grpSpPr>
        <p:sp>
          <p:nvSpPr>
            <p:cNvPr id="17411" name="Rectangle 3"/>
            <p:cNvSpPr>
              <a:spLocks noChangeArrowheads="1"/>
            </p:cNvSpPr>
            <p:nvPr/>
          </p:nvSpPr>
          <p:spPr bwMode="auto">
            <a:xfrm>
              <a:off x="3549266" y="1515445"/>
              <a:ext cx="3384376" cy="2123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87313" marR="0" lvl="0" indent="-87313" algn="l" defTabSz="914400" rtl="0" eaLnBrk="1" fontAlgn="base" latinLnBrk="1" hangingPunct="1">
                <a:lnSpc>
                  <a:spcPct val="150000"/>
                </a:lnSpc>
                <a:spcBef>
                  <a:spcPct val="0"/>
                </a:spcBef>
                <a:spcAft>
                  <a:spcPct val="0"/>
                </a:spcAft>
                <a:buClrTx/>
                <a:buSzTx/>
                <a:tabLst/>
              </a:pPr>
              <a:r>
                <a:rPr kumimoji="1" lang="en-US" altLang="ko-KR" sz="800" b="1" i="0" u="none" strike="noStrike" cap="none" normalizeH="0" baseline="0" dirty="0" smtClean="0">
                  <a:ln>
                    <a:noFill/>
                  </a:ln>
                  <a:solidFill>
                    <a:schemeClr val="tx1"/>
                  </a:solidFill>
                  <a:effectLst/>
                  <a:ea typeface="굴림" pitchFamily="50" charset="-127"/>
                  <a:cs typeface="Times New Roman" pitchFamily="18" charset="0"/>
                </a:rPr>
                <a:t>1) Now read the article and complete it with the name of each</a:t>
              </a:r>
              <a:r>
                <a:rPr kumimoji="1" lang="en-US" altLang="ko-KR" sz="800" b="1" i="0" u="none" strike="noStrike" cap="none" normalizeH="0" dirty="0" smtClean="0">
                  <a:ln>
                    <a:noFill/>
                  </a:ln>
                  <a:solidFill>
                    <a:schemeClr val="tx1"/>
                  </a:solidFill>
                  <a:effectLst/>
                  <a:ea typeface="굴림" pitchFamily="50" charset="-127"/>
                  <a:cs typeface="Times New Roman" pitchFamily="18" charset="0"/>
                </a:rPr>
                <a:t>    </a:t>
              </a:r>
              <a:r>
                <a:rPr kumimoji="1" lang="en-US" altLang="ko-KR" sz="800" b="1" i="0" u="none" strike="noStrike" cap="none" normalizeH="0" baseline="0" dirty="0" smtClean="0">
                  <a:ln>
                    <a:noFill/>
                  </a:ln>
                  <a:solidFill>
                    <a:schemeClr val="tx1"/>
                  </a:solidFill>
                  <a:effectLst/>
                  <a:ea typeface="굴림" pitchFamily="50" charset="-127"/>
                  <a:cs typeface="Times New Roman" pitchFamily="18" charset="0"/>
                </a:rPr>
                <a:t>resort in the picture </a:t>
              </a:r>
              <a:r>
                <a:rPr kumimoji="1" lang="en-US" altLang="ko-KR" sz="800" b="1" dirty="0" smtClean="0">
                  <a:ea typeface="굴림" pitchFamily="50" charset="-127"/>
                  <a:cs typeface="Times New Roman" pitchFamily="18" charset="0"/>
                </a:rPr>
                <a:t>on front pages</a:t>
              </a:r>
              <a:r>
                <a:rPr kumimoji="1" lang="en-US" altLang="ko-KR" sz="800" b="1" i="0" u="none" strike="noStrike" cap="none" normalizeH="0" baseline="0" dirty="0" smtClean="0">
                  <a:ln>
                    <a:noFill/>
                  </a:ln>
                  <a:solidFill>
                    <a:schemeClr val="tx1"/>
                  </a:solidFill>
                  <a:effectLst/>
                  <a:ea typeface="굴림" pitchFamily="50" charset="-127"/>
                  <a:cs typeface="Times New Roman" pitchFamily="18" charset="0"/>
                </a:rPr>
                <a:t>.</a:t>
              </a:r>
              <a:endParaRPr kumimoji="1" lang="en-US" altLang="ko-KR" sz="800" b="1" i="0" u="none" strike="noStrike" cap="none" normalizeH="0" baseline="0" dirty="0" smtClean="0">
                <a:ln>
                  <a:noFill/>
                </a:ln>
                <a:solidFill>
                  <a:schemeClr val="tx1"/>
                </a:solidFill>
                <a:effectLst/>
                <a:ea typeface="굴림" pitchFamily="50" charset="-127"/>
                <a:cs typeface="Times New Roman" pitchFamily="18" charset="0"/>
              </a:endParaRPr>
            </a:p>
            <a:p>
              <a:pPr marL="228600" marR="0" lvl="0" indent="-228600" algn="l" defTabSz="914400" rtl="0" eaLnBrk="1" fontAlgn="base" latinLnBrk="1" hangingPunct="1">
                <a:lnSpc>
                  <a:spcPct val="150000"/>
                </a:lnSpc>
                <a:spcBef>
                  <a:spcPct val="0"/>
                </a:spcBef>
                <a:spcAft>
                  <a:spcPct val="0"/>
                </a:spcAft>
                <a:buClrTx/>
                <a:buSzTx/>
                <a:tabLst/>
              </a:pPr>
              <a:endParaRPr kumimoji="1" lang="en-US" altLang="ko-KR" sz="800" i="0" u="none" strike="noStrike" cap="none" normalizeH="0" baseline="0" dirty="0" smtClean="0">
                <a:ln>
                  <a:noFill/>
                </a:ln>
                <a:solidFill>
                  <a:schemeClr val="tx1"/>
                </a:solidFill>
                <a:effectLst/>
                <a:ea typeface="굴림" pitchFamily="50" charset="-127"/>
              </a:endParaRP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b="1" i="0" u="none" strike="noStrike" cap="none" normalizeH="0" baseline="0" dirty="0" smtClean="0">
                  <a:ln>
                    <a:noFill/>
                  </a:ln>
                  <a:solidFill>
                    <a:schemeClr val="tx1"/>
                  </a:solidFill>
                  <a:effectLst/>
                  <a:ea typeface="굴림" pitchFamily="50" charset="-127"/>
                  <a:cs typeface="Times New Roman" pitchFamily="18" charset="0"/>
                </a:rPr>
                <a:t>2) Read the article again and answer the questions.</a:t>
              </a:r>
              <a:endParaRPr kumimoji="1" lang="en-US" altLang="ko-KR" sz="800" b="1" i="0" u="none" strike="noStrike" cap="none" normalizeH="0" baseline="0" dirty="0" smtClean="0">
                <a:ln>
                  <a:noFill/>
                </a:ln>
                <a:solidFill>
                  <a:schemeClr val="tx1"/>
                </a:solidFill>
                <a:effectLst/>
                <a:ea typeface="굴림" pitchFamily="50" charset="-127"/>
              </a:endParaRPr>
            </a:p>
            <a:p>
              <a:pPr marL="0" marR="0" lvl="0" indent="0" algn="l" defTabSz="914400" rtl="0" eaLnBrk="0" fontAlgn="base" latinLnBrk="0" hangingPunct="0">
                <a:lnSpc>
                  <a:spcPct val="150000"/>
                </a:lnSpc>
                <a:spcBef>
                  <a:spcPct val="0"/>
                </a:spcBef>
                <a:spcAft>
                  <a:spcPct val="0"/>
                </a:spcAft>
                <a:buClrTx/>
                <a:buSzTx/>
                <a:buFontTx/>
                <a:buNone/>
                <a:tabLst/>
              </a:pPr>
              <a:r>
                <a:rPr kumimoji="1" lang="en-US" altLang="ko-KR" sz="800" i="1" dirty="0" smtClean="0">
                  <a:ea typeface="굴림" pitchFamily="50" charset="-127"/>
                  <a:cs typeface="Times New Roman" pitchFamily="18" charset="0"/>
                </a:rPr>
                <a:t>   </a:t>
              </a:r>
              <a:r>
                <a:rPr kumimoji="1" lang="en-US" altLang="ko-KR" sz="800" i="1" u="sng" strike="noStrike" cap="none" normalizeH="0" baseline="0" dirty="0" smtClean="0">
                  <a:ln>
                    <a:noFill/>
                  </a:ln>
                  <a:solidFill>
                    <a:schemeClr val="tx1"/>
                  </a:solidFill>
                  <a:effectLst/>
                  <a:ea typeface="굴림" pitchFamily="50" charset="-127"/>
                  <a:cs typeface="Times New Roman" pitchFamily="18" charset="0"/>
                </a:rPr>
                <a:t>Which resort(s)…?</a:t>
              </a:r>
              <a:endParaRPr kumimoji="1" lang="en-US" altLang="ko-KR" sz="800" i="0" u="none" strike="noStrike" cap="none" normalizeH="0" baseline="0" dirty="0" smtClean="0">
                <a:ln>
                  <a:noFill/>
                </a:ln>
                <a:solidFill>
                  <a:schemeClr val="tx1"/>
                </a:solidFill>
                <a:effectLst/>
                <a:ea typeface="굴림" pitchFamily="50" charset="-127"/>
              </a:endParaRPr>
            </a:p>
            <a:p>
              <a:pPr marR="0" lvl="0" indent="85725" algn="l" defTabSz="914400" rtl="0" eaLnBrk="0" fontAlgn="base" latinLnBrk="0" hangingPunct="0">
                <a:lnSpc>
                  <a:spcPct val="150000"/>
                </a:lnSpc>
                <a:spcBef>
                  <a:spcPct val="0"/>
                </a:spcBef>
                <a:spcAft>
                  <a:spcPct val="0"/>
                </a:spcAft>
                <a:buClrTx/>
                <a:buSzTx/>
                <a:buFontTx/>
                <a:buNone/>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 a. provides warm or cold accommodations : </a:t>
              </a:r>
              <a:r>
                <a:rPr kumimoji="1" lang="en-US" altLang="ko-KR" sz="800" i="0" u="sng" strike="noStrike" cap="none" normalizeH="0" baseline="0" dirty="0" smtClean="0">
                  <a:ln>
                    <a:noFill/>
                  </a:ln>
                  <a:solidFill>
                    <a:schemeClr val="tx1"/>
                  </a:solidFill>
                  <a:effectLst/>
                  <a:ea typeface="굴림" pitchFamily="50" charset="-127"/>
                  <a:cs typeface="Times New Roman" pitchFamily="18" charset="0"/>
                </a:rPr>
                <a:t>                         </a:t>
              </a:r>
              <a:endParaRPr kumimoji="1" lang="en-US" altLang="ko-KR" sz="800" i="0" u="none" strike="noStrike" cap="none" normalizeH="0" baseline="0" dirty="0" smtClean="0">
                <a:ln>
                  <a:noFill/>
                </a:ln>
                <a:solidFill>
                  <a:schemeClr val="tx1"/>
                </a:solidFill>
                <a:effectLst/>
                <a:ea typeface="굴림" pitchFamily="50" charset="-127"/>
              </a:endParaRPr>
            </a:p>
            <a:p>
              <a:pPr marR="0" lvl="0" indent="85725" algn="l" defTabSz="914400" rtl="0" eaLnBrk="0" fontAlgn="base" latinLnBrk="0" hangingPunct="0">
                <a:lnSpc>
                  <a:spcPct val="150000"/>
                </a:lnSpc>
                <a:spcBef>
                  <a:spcPct val="0"/>
                </a:spcBef>
                <a:spcAft>
                  <a:spcPct val="0"/>
                </a:spcAft>
                <a:buClrTx/>
                <a:buSzTx/>
                <a:buFontTx/>
                <a:buNone/>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 b. has two beds and a cozy wood heater  : </a:t>
              </a:r>
              <a:r>
                <a:rPr kumimoji="1" lang="en-US" altLang="ko-KR" sz="800" i="0" u="sng" strike="noStrike" cap="none" normalizeH="0" baseline="0" dirty="0" smtClean="0">
                  <a:ln>
                    <a:noFill/>
                  </a:ln>
                  <a:solidFill>
                    <a:schemeClr val="tx1"/>
                  </a:solidFill>
                  <a:effectLst/>
                  <a:ea typeface="굴림" pitchFamily="50" charset="-127"/>
                  <a:cs typeface="Times New Roman" pitchFamily="18" charset="0"/>
                </a:rPr>
                <a:t>                        </a:t>
              </a:r>
              <a:endParaRPr kumimoji="1" lang="en-US" altLang="ko-KR" sz="800" i="0" u="none" strike="noStrike" cap="none" normalizeH="0" baseline="0" dirty="0" smtClean="0">
                <a:ln>
                  <a:noFill/>
                </a:ln>
                <a:solidFill>
                  <a:schemeClr val="tx1"/>
                </a:solidFill>
                <a:effectLst/>
                <a:ea typeface="굴림" pitchFamily="50" charset="-127"/>
              </a:endParaRPr>
            </a:p>
            <a:p>
              <a:pPr marR="0" lvl="0" indent="85725" algn="l" defTabSz="914400" rtl="0" eaLnBrk="0" fontAlgn="base" latinLnBrk="0" hangingPunct="0">
                <a:lnSpc>
                  <a:spcPct val="150000"/>
                </a:lnSpc>
                <a:spcBef>
                  <a:spcPct val="0"/>
                </a:spcBef>
                <a:spcAft>
                  <a:spcPct val="0"/>
                </a:spcAft>
                <a:buClrTx/>
                <a:buSzTx/>
                <a:buFontTx/>
                <a:buNone/>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 c. is “Private Natural Reserve”          : </a:t>
              </a:r>
              <a:r>
                <a:rPr kumimoji="1" lang="en-US" altLang="ko-KR" sz="800" i="0" u="sng" strike="noStrike" cap="none" normalizeH="0" baseline="0" dirty="0" smtClean="0">
                  <a:ln>
                    <a:noFill/>
                  </a:ln>
                  <a:solidFill>
                    <a:schemeClr val="tx1"/>
                  </a:solidFill>
                  <a:effectLst/>
                  <a:ea typeface="굴림" pitchFamily="50" charset="-127"/>
                  <a:cs typeface="Times New Roman" pitchFamily="18" charset="0"/>
                </a:rPr>
                <a:t>                         </a:t>
              </a:r>
              <a:endParaRPr kumimoji="1" lang="en-US" altLang="ko-KR" sz="800" i="0" u="none" strike="noStrike" cap="none" normalizeH="0" baseline="0" dirty="0" smtClean="0">
                <a:ln>
                  <a:noFill/>
                </a:ln>
                <a:solidFill>
                  <a:schemeClr val="tx1"/>
                </a:solidFill>
                <a:effectLst/>
                <a:ea typeface="굴림" pitchFamily="50" charset="-127"/>
              </a:endParaRPr>
            </a:p>
            <a:p>
              <a:pPr marR="0" lvl="0" indent="85725" algn="l" defTabSz="914400" rtl="0" eaLnBrk="0" fontAlgn="base" latinLnBrk="0" hangingPunct="0">
                <a:lnSpc>
                  <a:spcPct val="150000"/>
                </a:lnSpc>
                <a:spcBef>
                  <a:spcPct val="0"/>
                </a:spcBef>
                <a:spcAft>
                  <a:spcPct val="0"/>
                </a:spcAft>
                <a:buClrTx/>
                <a:buSzTx/>
                <a:buFontTx/>
                <a:buNone/>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 d. is a local animals’ natural habitat      : </a:t>
              </a:r>
              <a:r>
                <a:rPr kumimoji="1" lang="en-US" altLang="ko-KR" sz="800" i="0" u="sng" strike="noStrike" cap="none" normalizeH="0" baseline="0" dirty="0" smtClean="0">
                  <a:ln>
                    <a:noFill/>
                  </a:ln>
                  <a:solidFill>
                    <a:schemeClr val="tx1"/>
                  </a:solidFill>
                  <a:effectLst/>
                  <a:ea typeface="굴림" pitchFamily="50" charset="-127"/>
                  <a:cs typeface="Times New Roman" pitchFamily="18" charset="0"/>
                </a:rPr>
                <a:t>                          </a:t>
              </a:r>
              <a:endParaRPr kumimoji="1" lang="en-US" altLang="ko-KR" sz="800" i="0" u="none" strike="noStrike" cap="none" normalizeH="0" baseline="0" dirty="0" smtClean="0">
                <a:ln>
                  <a:noFill/>
                </a:ln>
                <a:solidFill>
                  <a:schemeClr val="tx1"/>
                </a:solidFill>
                <a:effectLst/>
                <a:ea typeface="굴림" pitchFamily="50" charset="-127"/>
              </a:endParaRPr>
            </a:p>
            <a:p>
              <a:pPr marR="0" lvl="0" indent="85725" algn="l" defTabSz="914400" rtl="0" eaLnBrk="0" fontAlgn="base" latinLnBrk="0" hangingPunct="0">
                <a:lnSpc>
                  <a:spcPct val="150000"/>
                </a:lnSpc>
                <a:spcBef>
                  <a:spcPct val="0"/>
                </a:spcBef>
                <a:spcAft>
                  <a:spcPct val="0"/>
                </a:spcAft>
                <a:buClrTx/>
                <a:buSzTx/>
                <a:buFontTx/>
                <a:buNone/>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 e. is near Pacific Ocean                 : </a:t>
              </a:r>
              <a:r>
                <a:rPr kumimoji="1" lang="en-US" altLang="ko-KR" sz="800" i="0" u="sng" strike="noStrike" cap="none" normalizeH="0" baseline="0" dirty="0" smtClean="0">
                  <a:ln>
                    <a:noFill/>
                  </a:ln>
                  <a:solidFill>
                    <a:schemeClr val="tx1"/>
                  </a:solidFill>
                  <a:effectLst/>
                  <a:ea typeface="굴림" pitchFamily="50" charset="-127"/>
                  <a:cs typeface="Times New Roman" pitchFamily="18" charset="0"/>
                </a:rPr>
                <a:t>                          </a:t>
              </a:r>
              <a:endParaRPr kumimoji="1" lang="en-US" altLang="ko-KR" sz="800" i="0" u="none" strike="noStrike" cap="none" normalizeH="0" baseline="0" dirty="0" smtClean="0">
                <a:ln>
                  <a:noFill/>
                </a:ln>
                <a:solidFill>
                  <a:schemeClr val="tx1"/>
                </a:solidFill>
                <a:effectLst/>
                <a:ea typeface="굴림" pitchFamily="50" charset="-127"/>
              </a:endParaRPr>
            </a:p>
            <a:p>
              <a:pPr marL="0" marR="0" lvl="0" indent="0" algn="l" defTabSz="914400" rtl="0" eaLnBrk="0" fontAlgn="base" latinLnBrk="0" hangingPunct="0">
                <a:lnSpc>
                  <a:spcPct val="150000"/>
                </a:lnSpc>
                <a:spcBef>
                  <a:spcPct val="0"/>
                </a:spcBef>
                <a:spcAft>
                  <a:spcPct val="0"/>
                </a:spcAft>
                <a:buClrTx/>
                <a:buSzTx/>
                <a:buFontTx/>
                <a:buNone/>
                <a:tabLst/>
              </a:pPr>
              <a:endParaRPr kumimoji="1" lang="en-US" altLang="ko-KR" sz="800" i="0" u="none" strike="noStrike" cap="none" normalizeH="0" baseline="0" dirty="0" smtClean="0">
                <a:ln>
                  <a:noFill/>
                </a:ln>
                <a:solidFill>
                  <a:schemeClr val="tx1"/>
                </a:solidFill>
                <a:effectLst/>
                <a:ea typeface="굴림" pitchFamily="50" charset="-127"/>
              </a:endParaRPr>
            </a:p>
          </p:txBody>
        </p:sp>
        <p:sp>
          <p:nvSpPr>
            <p:cNvPr id="17412" name="Rectangle 4"/>
            <p:cNvSpPr>
              <a:spLocks noChangeArrowheads="1"/>
            </p:cNvSpPr>
            <p:nvPr/>
          </p:nvSpPr>
          <p:spPr bwMode="auto">
            <a:xfrm>
              <a:off x="3429000" y="3430325"/>
              <a:ext cx="36004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23825" algn="l" defTabSz="914400" rtl="0" eaLnBrk="1" fontAlgn="base" latinLnBrk="1" hangingPunct="1">
                <a:lnSpc>
                  <a:spcPct val="100000"/>
                </a:lnSpc>
                <a:spcBef>
                  <a:spcPct val="0"/>
                </a:spcBef>
                <a:spcAft>
                  <a:spcPct val="0"/>
                </a:spcAft>
                <a:buClrTx/>
                <a:buSzTx/>
                <a:buFontTx/>
                <a:buNone/>
                <a:tabLst/>
              </a:pPr>
              <a:r>
                <a:rPr kumimoji="1" lang="en-US" altLang="ko-KR" sz="800" b="1" i="0" u="none" strike="noStrike" cap="none" normalizeH="0" baseline="0" dirty="0" smtClean="0">
                  <a:ln>
                    <a:noFill/>
                  </a:ln>
                  <a:solidFill>
                    <a:schemeClr val="tx1"/>
                  </a:solidFill>
                  <a:effectLst/>
                  <a:ea typeface="굴림" pitchFamily="50" charset="-127"/>
                  <a:cs typeface="Times New Roman" pitchFamily="18" charset="0"/>
                </a:rPr>
                <a:t>3) Read the article again. Write the suitable information in the </a:t>
              </a:r>
            </a:p>
            <a:p>
              <a:pPr marL="0" marR="0" lvl="0" indent="123825" algn="l" defTabSz="914400" rtl="0" eaLnBrk="1" fontAlgn="base" latinLnBrk="1" hangingPunct="1">
                <a:lnSpc>
                  <a:spcPct val="100000"/>
                </a:lnSpc>
                <a:spcBef>
                  <a:spcPct val="0"/>
                </a:spcBef>
                <a:spcAft>
                  <a:spcPct val="0"/>
                </a:spcAft>
                <a:buClrTx/>
                <a:buSzTx/>
                <a:buFontTx/>
                <a:buNone/>
                <a:tabLst/>
              </a:pPr>
              <a:r>
                <a:rPr kumimoji="1" lang="en-US" altLang="ko-KR" sz="800" b="1" dirty="0" smtClean="0">
                  <a:ea typeface="굴림" pitchFamily="50" charset="-127"/>
                  <a:cs typeface="Times New Roman" pitchFamily="18" charset="0"/>
                </a:rPr>
                <a:t>    </a:t>
              </a:r>
              <a:r>
                <a:rPr kumimoji="1" lang="en-US" altLang="ko-KR" sz="800" b="1" i="0" u="none" strike="noStrike" cap="none" normalizeH="0" baseline="0" dirty="0" smtClean="0">
                  <a:ln>
                    <a:noFill/>
                  </a:ln>
                  <a:solidFill>
                    <a:schemeClr val="tx1"/>
                  </a:solidFill>
                  <a:effectLst/>
                  <a:ea typeface="굴림" pitchFamily="50" charset="-127"/>
                  <a:cs typeface="Times New Roman" pitchFamily="18" charset="0"/>
                </a:rPr>
                <a:t>chart</a:t>
              </a: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a:t>
              </a:r>
              <a:endParaRPr kumimoji="1" lang="en-US" altLang="ko-KR" sz="800" i="0" u="none" strike="noStrike" cap="none" normalizeH="0" baseline="0" dirty="0" smtClean="0">
                <a:ln>
                  <a:noFill/>
                </a:ln>
                <a:solidFill>
                  <a:schemeClr val="tx1"/>
                </a:solidFill>
                <a:effectLst/>
                <a:ea typeface="굴림" pitchFamily="50" charset="-127"/>
              </a:endParaRPr>
            </a:p>
            <a:p>
              <a:pPr marL="0" marR="0" lvl="0" indent="123825" algn="l" defTabSz="914400" rtl="0" eaLnBrk="0" fontAlgn="base" latinLnBrk="0" hangingPunct="0">
                <a:lnSpc>
                  <a:spcPct val="100000"/>
                </a:lnSpc>
                <a:spcBef>
                  <a:spcPct val="0"/>
                </a:spcBef>
                <a:spcAft>
                  <a:spcPct val="0"/>
                </a:spcAft>
                <a:buClrTx/>
                <a:buSzTx/>
                <a:buFontTx/>
                <a:buNone/>
                <a:tabLst/>
              </a:pPr>
              <a:endParaRPr kumimoji="1" lang="en-US" altLang="ko-KR" sz="800" i="0" u="none" strike="noStrike" cap="none" normalizeH="0" baseline="0" dirty="0" smtClean="0">
                <a:ln>
                  <a:noFill/>
                </a:ln>
                <a:solidFill>
                  <a:schemeClr val="tx1"/>
                </a:solidFill>
                <a:effectLst/>
                <a:ea typeface="굴림" pitchFamily="50" charset="-127"/>
              </a:endParaRPr>
            </a:p>
          </p:txBody>
        </p:sp>
      </p:grpSp>
      <p:graphicFrame>
        <p:nvGraphicFramePr>
          <p:cNvPr id="18" name="표 17"/>
          <p:cNvGraphicFramePr>
            <a:graphicFrameLocks noGrp="1"/>
          </p:cNvGraphicFramePr>
          <p:nvPr/>
        </p:nvGraphicFramePr>
        <p:xfrm>
          <a:off x="3678139" y="3779912"/>
          <a:ext cx="3078087" cy="4874448"/>
        </p:xfrm>
        <a:graphic>
          <a:graphicData uri="http://schemas.openxmlformats.org/drawingml/2006/table">
            <a:tbl>
              <a:tblPr firstRow="1" firstCol="1" bandRow="1">
                <a:effectLst>
                  <a:outerShdw blurRad="50800" dist="63500" dir="2700000" algn="tl" rotWithShape="0">
                    <a:prstClr val="black">
                      <a:alpha val="51000"/>
                    </a:prstClr>
                  </a:outerShdw>
                </a:effectLst>
                <a:tableStyleId>{F5AB1C69-6EDB-4FF4-983F-18BD219EF322}</a:tableStyleId>
              </a:tblPr>
              <a:tblGrid>
                <a:gridCol w="864096"/>
                <a:gridCol w="758973"/>
                <a:gridCol w="1455018"/>
              </a:tblGrid>
              <a:tr h="206487">
                <a:tc>
                  <a:txBody>
                    <a:bodyPr/>
                    <a:lstStyle/>
                    <a:p>
                      <a:pPr latinLnBrk="1"/>
                      <a:r>
                        <a:rPr lang="en-US" altLang="ko-KR" sz="800" dirty="0" smtClean="0">
                          <a:latin typeface="+mn-lt"/>
                        </a:rPr>
                        <a:t>Resort</a:t>
                      </a:r>
                      <a:r>
                        <a:rPr lang="en-US" altLang="ko-KR" sz="800" baseline="0" dirty="0" smtClean="0">
                          <a:latin typeface="+mn-lt"/>
                        </a:rPr>
                        <a:t> name</a:t>
                      </a:r>
                      <a:endParaRPr lang="ko-KR" altLang="en-US" sz="800" dirty="0">
                        <a:latin typeface="+mn-lt"/>
                      </a:endParaRPr>
                    </a:p>
                  </a:txBody>
                  <a:tcPr/>
                </a:tc>
                <a:tc>
                  <a:txBody>
                    <a:bodyPr/>
                    <a:lstStyle/>
                    <a:p>
                      <a:pPr latinLnBrk="1"/>
                      <a:r>
                        <a:rPr lang="en-US" altLang="ko-KR" sz="800" dirty="0" smtClean="0">
                          <a:latin typeface="+mn-lt"/>
                        </a:rPr>
                        <a:t>Country</a:t>
                      </a:r>
                      <a:endParaRPr lang="ko-KR" altLang="en-US" sz="800" dirty="0">
                        <a:latin typeface="+mn-lt"/>
                      </a:endParaRPr>
                    </a:p>
                  </a:txBody>
                  <a:tcPr/>
                </a:tc>
                <a:tc>
                  <a:txBody>
                    <a:bodyPr/>
                    <a:lstStyle/>
                    <a:p>
                      <a:pPr latinLnBrk="1"/>
                      <a:r>
                        <a:rPr lang="en-US" altLang="ko-KR" sz="800" dirty="0" smtClean="0">
                          <a:latin typeface="+mn-lt"/>
                        </a:rPr>
                        <a:t>‘eco- friendly’ characteristics</a:t>
                      </a:r>
                      <a:endParaRPr lang="ko-KR" altLang="en-US" sz="800" dirty="0">
                        <a:latin typeface="+mn-lt"/>
                      </a:endParaRPr>
                    </a:p>
                  </a:txBody>
                  <a:tcPr/>
                </a:tc>
              </a:tr>
              <a:tr h="1017211">
                <a:tc>
                  <a:txBody>
                    <a:bodyPr/>
                    <a:lstStyle/>
                    <a:p>
                      <a:r>
                        <a:rPr lang="en-US" altLang="ko-KR" sz="700" b="1" kern="100" dirty="0" err="1" smtClean="0">
                          <a:latin typeface="굴림"/>
                          <a:ea typeface="+mn-ea"/>
                          <a:cs typeface="굴림"/>
                        </a:rPr>
                        <a:t>Kolarbyn</a:t>
                      </a:r>
                      <a:r>
                        <a:rPr lang="en-US" altLang="ko-KR" sz="700" b="1" kern="100" dirty="0" smtClean="0">
                          <a:latin typeface="굴림"/>
                          <a:ea typeface="+mn-ea"/>
                          <a:cs typeface="굴림"/>
                        </a:rPr>
                        <a:t> Eco-lodge</a:t>
                      </a:r>
                      <a:endParaRPr lang="ko-KR" altLang="ko-KR" sz="1050" kern="100" dirty="0">
                        <a:latin typeface="굴림"/>
                        <a:ea typeface="+mn-ea"/>
                        <a:cs typeface="굴림"/>
                      </a:endParaRPr>
                    </a:p>
                  </a:txBody>
                  <a:tcPr anchor="ctr"/>
                </a:tc>
                <a:tc>
                  <a:txBody>
                    <a:bodyPr/>
                    <a:lstStyle/>
                    <a:p>
                      <a:pPr latinLnBrk="1"/>
                      <a:r>
                        <a:rPr lang="en-US" altLang="ko-KR" sz="800" b="1" kern="1200" dirty="0" smtClean="0">
                          <a:solidFill>
                            <a:schemeClr val="accent3">
                              <a:lumMod val="50000"/>
                            </a:schemeClr>
                          </a:solidFill>
                          <a:latin typeface="+mn-lt"/>
                          <a:ea typeface="+mn-ea"/>
                          <a:cs typeface="+mn-cs"/>
                        </a:rPr>
                        <a:t>Sweden</a:t>
                      </a:r>
                      <a:endParaRPr lang="ko-KR" altLang="en-US" sz="800" dirty="0">
                        <a:solidFill>
                          <a:schemeClr val="accent3">
                            <a:lumMod val="50000"/>
                          </a:schemeClr>
                        </a:solidFill>
                        <a:latin typeface="+mn-lt"/>
                      </a:endParaRPr>
                    </a:p>
                  </a:txBody>
                  <a:tcPr anchor="ctr"/>
                </a:tc>
                <a:tc>
                  <a:txBody>
                    <a:bodyPr/>
                    <a:lstStyle/>
                    <a:p>
                      <a:pPr latinLnBrk="1"/>
                      <a:endParaRPr lang="ko-KR" altLang="en-US" sz="800" dirty="0">
                        <a:latin typeface="+mn-lt"/>
                      </a:endParaRPr>
                    </a:p>
                  </a:txBody>
                  <a:tcPr anchor="ctr"/>
                </a:tc>
              </a:tr>
              <a:tr h="894543">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700" b="1" kern="0" dirty="0" err="1" smtClean="0">
                          <a:latin typeface="굴림"/>
                          <a:ea typeface="+mn-ea"/>
                          <a:cs typeface="굴림"/>
                        </a:rPr>
                        <a:t>Whitepod</a:t>
                      </a:r>
                      <a:r>
                        <a:rPr lang="en-US" altLang="ko-KR" sz="700" b="1" kern="0" dirty="0" smtClean="0">
                          <a:latin typeface="굴림"/>
                          <a:ea typeface="+mn-ea"/>
                          <a:cs typeface="굴림"/>
                        </a:rPr>
                        <a:t> Eco-lodges</a:t>
                      </a:r>
                      <a:endParaRPr lang="ko-KR" altLang="ko-KR" sz="900" kern="100" dirty="0" smtClean="0">
                        <a:latin typeface="바탕"/>
                        <a:ea typeface="+mn-ea"/>
                        <a:cs typeface="Times New Roman"/>
                      </a:endParaRPr>
                    </a:p>
                  </a:txBody>
                  <a:tcPr anchor="ctr"/>
                </a:tc>
                <a:tc>
                  <a:txBody>
                    <a:bodyPr/>
                    <a:lstStyle/>
                    <a:p>
                      <a:pPr latinLnBrk="1"/>
                      <a:r>
                        <a:rPr lang="en-US" altLang="ko-KR" sz="800" b="1" kern="1200" dirty="0" smtClean="0">
                          <a:solidFill>
                            <a:schemeClr val="accent3">
                              <a:lumMod val="50000"/>
                            </a:schemeClr>
                          </a:solidFill>
                          <a:latin typeface="+mn-lt"/>
                          <a:ea typeface="+mn-ea"/>
                          <a:cs typeface="+mn-cs"/>
                        </a:rPr>
                        <a:t>Switzerland</a:t>
                      </a:r>
                      <a:endParaRPr lang="ko-KR" altLang="en-US" sz="800" dirty="0">
                        <a:solidFill>
                          <a:schemeClr val="accent3">
                            <a:lumMod val="50000"/>
                          </a:schemeClr>
                        </a:solidFill>
                        <a:latin typeface="+mn-lt"/>
                      </a:endParaRPr>
                    </a:p>
                  </a:txBody>
                  <a:tcPr anchor="ctr"/>
                </a:tc>
                <a:tc>
                  <a:txBody>
                    <a:bodyPr/>
                    <a:lstStyle/>
                    <a:p>
                      <a:pPr latinLnBrk="1"/>
                      <a:endParaRPr lang="ko-KR" altLang="en-US" sz="800" dirty="0">
                        <a:latin typeface="+mn-lt"/>
                      </a:endParaRPr>
                    </a:p>
                  </a:txBody>
                  <a:tcPr anchor="ctr"/>
                </a:tc>
              </a:tr>
              <a:tr h="850369">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700" b="1" kern="0" dirty="0" smtClean="0">
                          <a:latin typeface="굴림"/>
                          <a:ea typeface="+mn-ea"/>
                          <a:cs typeface="굴림"/>
                        </a:rPr>
                        <a:t>Ice Hotel</a:t>
                      </a:r>
                      <a:endParaRPr lang="ko-KR" altLang="ko-KR" sz="900" kern="100" dirty="0" smtClean="0">
                        <a:latin typeface="바탕"/>
                        <a:ea typeface="+mn-ea"/>
                        <a:cs typeface="Times New Roman"/>
                      </a:endParaRPr>
                    </a:p>
                  </a:txBody>
                  <a:tcPr anchor="ctr"/>
                </a:tc>
                <a:tc>
                  <a:txBody>
                    <a:bodyPr/>
                    <a:lstStyle/>
                    <a:p>
                      <a:pPr latinLnBrk="1"/>
                      <a:endParaRPr lang="ko-KR" altLang="en-US" sz="800" dirty="0">
                        <a:latin typeface="+mn-lt"/>
                      </a:endParaRPr>
                    </a:p>
                  </a:txBody>
                  <a:tcPr anchor="ctr"/>
                </a:tc>
                <a:tc>
                  <a:txBody>
                    <a:bodyPr/>
                    <a:lstStyle/>
                    <a:p>
                      <a:pPr latinLnBrk="1"/>
                      <a:endParaRPr lang="ko-KR" altLang="en-US" sz="800" dirty="0">
                        <a:latin typeface="+mn-lt"/>
                      </a:endParaRPr>
                    </a:p>
                  </a:txBody>
                  <a:tcPr anchor="ctr"/>
                </a:tc>
              </a:tr>
              <a:tr h="835493">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700" b="1" kern="0" dirty="0" err="1" smtClean="0">
                          <a:latin typeface="굴림"/>
                          <a:ea typeface="+mn-ea"/>
                          <a:cs typeface="굴림"/>
                        </a:rPr>
                        <a:t>Paperbark</a:t>
                      </a:r>
                      <a:r>
                        <a:rPr lang="en-US" altLang="ko-KR" sz="700" b="1" kern="0" dirty="0" smtClean="0">
                          <a:latin typeface="굴림"/>
                          <a:ea typeface="+mn-ea"/>
                          <a:cs typeface="굴림"/>
                        </a:rPr>
                        <a:t> Camp</a:t>
                      </a:r>
                      <a:endParaRPr lang="ko-KR" altLang="ko-KR" sz="900" kern="100" dirty="0" smtClean="0">
                        <a:latin typeface="바탕"/>
                        <a:ea typeface="+mn-ea"/>
                        <a:cs typeface="Times New Roman"/>
                      </a:endParaRPr>
                    </a:p>
                  </a:txBody>
                  <a:tcPr anchor="ctr"/>
                </a:tc>
                <a:tc>
                  <a:txBody>
                    <a:bodyPr/>
                    <a:lstStyle/>
                    <a:p>
                      <a:pPr latinLnBrk="1"/>
                      <a:r>
                        <a:rPr lang="en-US" altLang="ko-KR" sz="800" b="1" kern="1200" dirty="0" smtClean="0">
                          <a:solidFill>
                            <a:schemeClr val="accent3">
                              <a:lumMod val="50000"/>
                            </a:schemeClr>
                          </a:solidFill>
                          <a:latin typeface="+mn-lt"/>
                          <a:ea typeface="+mn-ea"/>
                          <a:cs typeface="+mn-cs"/>
                        </a:rPr>
                        <a:t>Australia</a:t>
                      </a:r>
                      <a:endParaRPr lang="ko-KR" altLang="en-US" sz="800" dirty="0">
                        <a:solidFill>
                          <a:schemeClr val="accent3">
                            <a:lumMod val="50000"/>
                          </a:schemeClr>
                        </a:solidFill>
                        <a:latin typeface="+mn-lt"/>
                      </a:endParaRPr>
                    </a:p>
                  </a:txBody>
                  <a:tcPr anchor="ctr"/>
                </a:tc>
                <a:tc>
                  <a:txBody>
                    <a:bodyPr/>
                    <a:lstStyle/>
                    <a:p>
                      <a:pPr latinLnBrk="1"/>
                      <a:endParaRPr lang="ko-KR" altLang="en-US" sz="800" dirty="0">
                        <a:latin typeface="+mn-lt"/>
                      </a:endParaRPr>
                    </a:p>
                  </a:txBody>
                  <a:tcPr anchor="ctr"/>
                </a:tc>
              </a:tr>
              <a:tr h="941552">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700" b="1" kern="0" dirty="0" err="1" smtClean="0">
                          <a:latin typeface="굴림"/>
                          <a:ea typeface="+mn-ea"/>
                          <a:cs typeface="굴림"/>
                        </a:rPr>
                        <a:t>Lapa</a:t>
                      </a:r>
                      <a:r>
                        <a:rPr lang="en-US" altLang="ko-KR" sz="700" b="1" kern="0" dirty="0" smtClean="0">
                          <a:latin typeface="굴림"/>
                          <a:ea typeface="+mn-ea"/>
                          <a:cs typeface="굴림"/>
                        </a:rPr>
                        <a:t> Rios</a:t>
                      </a:r>
                      <a:endParaRPr lang="ko-KR" altLang="ko-KR" sz="900" kern="100" dirty="0" smtClean="0">
                        <a:latin typeface="바탕"/>
                        <a:ea typeface="+mn-ea"/>
                        <a:cs typeface="Times New Roman"/>
                      </a:endParaRPr>
                    </a:p>
                  </a:txBody>
                  <a:tcPr anchor="ctr"/>
                </a:tc>
                <a:tc>
                  <a:txBody>
                    <a:bodyPr/>
                    <a:lstStyle/>
                    <a:p>
                      <a:pPr latinLnBrk="1"/>
                      <a:endParaRPr lang="ko-KR" altLang="en-US" sz="800">
                        <a:latin typeface="+mn-lt"/>
                      </a:endParaRPr>
                    </a:p>
                  </a:txBody>
                  <a:tcPr anchor="ctr"/>
                </a:tc>
                <a:tc>
                  <a:txBody>
                    <a:bodyPr/>
                    <a:lstStyle/>
                    <a:p>
                      <a:pPr latinLnBrk="1"/>
                      <a:endParaRPr lang="ko-KR" altLang="en-US" sz="800" dirty="0">
                        <a:latin typeface="+mn-lt"/>
                      </a:endParaRPr>
                    </a:p>
                  </a:txBody>
                  <a:tcPr anchor="ctr"/>
                </a:tc>
              </a:tr>
            </a:tbl>
          </a:graphicData>
        </a:graphic>
      </p:graphicFrame>
      <p:sp>
        <p:nvSpPr>
          <p:cNvPr id="17415" name="Rectangle 7"/>
          <p:cNvSpPr>
            <a:spLocks noChangeArrowheads="1"/>
          </p:cNvSpPr>
          <p:nvPr/>
        </p:nvSpPr>
        <p:spPr bwMode="auto">
          <a:xfrm>
            <a:off x="0" y="4565320"/>
            <a:ext cx="34290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61913" algn="l" defTabSz="914400" rtl="0" eaLnBrk="1" fontAlgn="base" latinLnBrk="1" hangingPunct="1">
              <a:lnSpc>
                <a:spcPct val="150000"/>
              </a:lnSpc>
              <a:spcBef>
                <a:spcPct val="0"/>
              </a:spcBef>
              <a:spcAft>
                <a:spcPct val="0"/>
              </a:spcAft>
              <a:buClrTx/>
              <a:buSzTx/>
              <a:buFontTx/>
              <a:buNone/>
              <a:tabLst/>
            </a:pPr>
            <a:r>
              <a:rPr kumimoji="1" lang="en-US" altLang="ko-KR" sz="800" b="1" i="0" u="none" strike="noStrike" cap="none" normalizeH="0" baseline="0" dirty="0" smtClean="0">
                <a:ln>
                  <a:noFill/>
                </a:ln>
                <a:solidFill>
                  <a:schemeClr val="tx1"/>
                </a:solidFill>
                <a:effectLst/>
                <a:ea typeface="굴림" pitchFamily="50" charset="-127"/>
                <a:cs typeface="Times New Roman" pitchFamily="18" charset="0"/>
              </a:rPr>
              <a:t>4) Match the highlighted words with their meaning.</a:t>
            </a:r>
            <a:endParaRPr kumimoji="1" lang="en-US" altLang="ko-KR" sz="800" b="1" i="0" u="none" strike="noStrike" cap="none" normalizeH="0" baseline="0" dirty="0" smtClean="0">
              <a:ln>
                <a:noFill/>
              </a:ln>
              <a:solidFill>
                <a:schemeClr val="tx1"/>
              </a:solidFill>
              <a:effectLst/>
              <a:ea typeface="굴림" pitchFamily="50" charset="-127"/>
            </a:endParaRPr>
          </a:p>
          <a:p>
            <a:pPr marL="180975" marR="0" lvl="0" algn="l"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ea typeface="굴림" pitchFamily="50" charset="-127"/>
                <a:cs typeface="Times New Roman" pitchFamily="18" charset="0"/>
              </a:rPr>
              <a:t>a. </a:t>
            </a:r>
            <a:r>
              <a:rPr kumimoji="1" lang="en-US" altLang="ko-KR" sz="800" b="0" i="0" u="sng" strike="noStrike" cap="none" normalizeH="0" baseline="0" dirty="0" smtClean="0">
                <a:ln>
                  <a:noFill/>
                </a:ln>
                <a:solidFill>
                  <a:schemeClr val="tx1"/>
                </a:solidFill>
                <a:effectLst/>
                <a:ea typeface="굴림" pitchFamily="50" charset="-127"/>
                <a:cs typeface="Times New Roman" pitchFamily="18" charset="0"/>
              </a:rPr>
              <a:t>             </a:t>
            </a:r>
            <a:r>
              <a:rPr kumimoji="1" lang="en-US" altLang="ko-KR" sz="800" b="0" i="0" u="none" strike="noStrike" cap="none" normalizeH="0" baseline="0" dirty="0" smtClean="0">
                <a:ln>
                  <a:noFill/>
                </a:ln>
                <a:solidFill>
                  <a:schemeClr val="tx1"/>
                </a:solidFill>
                <a:effectLst/>
                <a:ea typeface="굴림" pitchFamily="50" charset="-127"/>
                <a:cs typeface="Times New Roman" pitchFamily="18" charset="0"/>
              </a:rPr>
              <a:t> </a:t>
            </a:r>
            <a:r>
              <a:rPr kumimoji="1" lang="en-US" altLang="ko-KR" sz="800" b="0" i="0" u="none" strike="noStrike" cap="none" normalizeH="0" baseline="0" dirty="0" smtClean="0">
                <a:ln>
                  <a:noFill/>
                </a:ln>
                <a:solidFill>
                  <a:schemeClr val="tx1"/>
                </a:solidFill>
                <a:effectLst/>
                <a:ea typeface="굴림" pitchFamily="50" charset="-127"/>
                <a:cs typeface="Times New Roman" pitchFamily="18" charset="0"/>
              </a:rPr>
              <a:t>: </a:t>
            </a:r>
            <a:r>
              <a:rPr kumimoji="1" lang="en-US" altLang="ko-KR" sz="800" b="0" i="0" u="none" strike="noStrike" cap="none" normalizeH="0" baseline="0" dirty="0" smtClean="0">
                <a:ln>
                  <a:noFill/>
                </a:ln>
                <a:solidFill>
                  <a:srgbClr val="000000"/>
                </a:solidFill>
                <a:effectLst/>
                <a:ea typeface="바탕" pitchFamily="18" charset="-127"/>
                <a:cs typeface="Arial" pitchFamily="34" charset="0"/>
              </a:rPr>
              <a:t> is an attempt to do something, especially    </a:t>
            </a:r>
          </a:p>
          <a:p>
            <a:pPr marL="180975" marR="0" lvl="0" algn="l" defTabSz="914400" rtl="0" eaLnBrk="0" fontAlgn="base" latinLnBrk="0" hangingPunct="0">
              <a:lnSpc>
                <a:spcPct val="150000"/>
              </a:lnSpc>
              <a:spcBef>
                <a:spcPct val="0"/>
              </a:spcBef>
              <a:spcAft>
                <a:spcPct val="0"/>
              </a:spcAft>
              <a:buClrTx/>
              <a:buSzTx/>
              <a:buFontTx/>
              <a:buNone/>
              <a:tabLst/>
            </a:pPr>
            <a:r>
              <a:rPr kumimoji="1" lang="en-US" altLang="ko-KR" sz="800" dirty="0" smtClean="0">
                <a:solidFill>
                  <a:srgbClr val="000000"/>
                </a:solidFill>
                <a:ea typeface="바탕" pitchFamily="18" charset="-127"/>
                <a:cs typeface="Arial" pitchFamily="34" charset="0"/>
              </a:rPr>
              <a:t>                   </a:t>
            </a:r>
            <a:r>
              <a:rPr kumimoji="1" lang="en-US" altLang="ko-KR" sz="800" b="0" i="0" u="none" strike="noStrike" cap="none" normalizeH="0" baseline="0" dirty="0" smtClean="0">
                <a:ln>
                  <a:noFill/>
                </a:ln>
                <a:solidFill>
                  <a:srgbClr val="000000"/>
                </a:solidFill>
                <a:effectLst/>
                <a:ea typeface="바탕" pitchFamily="18" charset="-127"/>
                <a:cs typeface="Arial" pitchFamily="34" charset="0"/>
              </a:rPr>
              <a:t>something</a:t>
            </a:r>
            <a:r>
              <a:rPr kumimoji="1" lang="en-US" altLang="ko-KR" sz="800" b="0" i="0" u="none" strike="noStrike" cap="none" normalizeH="0" dirty="0" smtClean="0">
                <a:ln>
                  <a:noFill/>
                </a:ln>
                <a:solidFill>
                  <a:srgbClr val="000000"/>
                </a:solidFill>
                <a:effectLst/>
                <a:ea typeface="바탕" pitchFamily="18" charset="-127"/>
                <a:cs typeface="Arial" pitchFamily="34" charset="0"/>
              </a:rPr>
              <a:t> </a:t>
            </a:r>
            <a:r>
              <a:rPr kumimoji="1" lang="en-US" altLang="ko-KR" sz="800" b="0" i="0" u="none" strike="noStrike" cap="none" normalizeH="0" baseline="0" dirty="0" smtClean="0">
                <a:ln>
                  <a:noFill/>
                </a:ln>
                <a:solidFill>
                  <a:srgbClr val="000000"/>
                </a:solidFill>
                <a:effectLst/>
                <a:ea typeface="바탕" pitchFamily="18" charset="-127"/>
                <a:cs typeface="Arial" pitchFamily="34" charset="0"/>
              </a:rPr>
              <a:t>new or original</a:t>
            </a:r>
            <a:endParaRPr kumimoji="1" lang="en-US" altLang="ko-KR" sz="800" b="0" i="0" u="none" strike="noStrike" cap="none" normalizeH="0" baseline="0" dirty="0" smtClean="0">
              <a:ln>
                <a:noFill/>
              </a:ln>
              <a:solidFill>
                <a:schemeClr val="tx1"/>
              </a:solidFill>
              <a:effectLst/>
              <a:ea typeface="굴림" pitchFamily="50" charset="-127"/>
            </a:endParaRPr>
          </a:p>
          <a:p>
            <a:pPr marL="180975" marR="0" lvl="0" algn="l"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ea typeface="굴림" pitchFamily="50" charset="-127"/>
                <a:cs typeface="Times New Roman" pitchFamily="18" charset="0"/>
              </a:rPr>
              <a:t>b. </a:t>
            </a:r>
            <a:r>
              <a:rPr kumimoji="1" lang="en-US" altLang="ko-KR" sz="800" b="0" i="0" u="sng" strike="noStrike" cap="none" normalizeH="0" baseline="0" dirty="0" smtClean="0">
                <a:ln>
                  <a:noFill/>
                </a:ln>
                <a:solidFill>
                  <a:schemeClr val="tx1"/>
                </a:solidFill>
                <a:effectLst/>
                <a:ea typeface="굴림" pitchFamily="50" charset="-127"/>
                <a:cs typeface="Times New Roman" pitchFamily="18" charset="0"/>
              </a:rPr>
              <a:t>             </a:t>
            </a:r>
            <a:r>
              <a:rPr kumimoji="1" lang="en-US" altLang="ko-KR" sz="800" b="0" i="0" u="none" strike="noStrike" cap="none" normalizeH="0" baseline="0" dirty="0" smtClean="0">
                <a:ln>
                  <a:noFill/>
                </a:ln>
                <a:solidFill>
                  <a:schemeClr val="tx1"/>
                </a:solidFill>
                <a:effectLst/>
                <a:ea typeface="굴림" pitchFamily="50" charset="-127"/>
                <a:cs typeface="Times New Roman" pitchFamily="18" charset="0"/>
              </a:rPr>
              <a:t> </a:t>
            </a:r>
            <a:r>
              <a:rPr kumimoji="1" lang="en-US" altLang="ko-KR" sz="800" b="0" i="0" u="none" strike="noStrike" cap="none" normalizeH="0" baseline="0" dirty="0" smtClean="0">
                <a:ln>
                  <a:noFill/>
                </a:ln>
                <a:solidFill>
                  <a:schemeClr val="tx1"/>
                </a:solidFill>
                <a:effectLst/>
                <a:ea typeface="바탕" pitchFamily="18" charset="-127"/>
                <a:cs typeface="굴림" pitchFamily="50" charset="-127"/>
              </a:rPr>
              <a:t>: </a:t>
            </a:r>
            <a:r>
              <a:rPr kumimoji="1" lang="en-US" altLang="ko-KR" sz="800" b="0" i="0" u="none" strike="noStrike" cap="none" normalizeH="0" baseline="0" dirty="0" smtClean="0">
                <a:ln>
                  <a:noFill/>
                </a:ln>
                <a:solidFill>
                  <a:srgbClr val="000000"/>
                </a:solidFill>
                <a:effectLst/>
                <a:ea typeface="굴림" pitchFamily="50" charset="-127"/>
                <a:cs typeface="Arial" pitchFamily="34" charset="0"/>
              </a:rPr>
              <a:t>has a lot of mountains</a:t>
            </a:r>
            <a:endParaRPr kumimoji="1" lang="en-US" altLang="ko-KR" sz="800" b="0" i="0" u="none" strike="noStrike" cap="none" normalizeH="0" baseline="0" dirty="0" smtClean="0">
              <a:ln>
                <a:noFill/>
              </a:ln>
              <a:solidFill>
                <a:schemeClr val="tx1"/>
              </a:solidFill>
              <a:effectLst/>
              <a:ea typeface="굴림" pitchFamily="50" charset="-127"/>
            </a:endParaRPr>
          </a:p>
          <a:p>
            <a:pPr marL="180975" marR="0" lvl="0" algn="l"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rgbClr val="000000"/>
                </a:solidFill>
                <a:effectLst/>
                <a:ea typeface="굴림" pitchFamily="50" charset="-127"/>
                <a:cs typeface="Arial" pitchFamily="34" charset="0"/>
              </a:rPr>
              <a:t>c</a:t>
            </a:r>
            <a:r>
              <a:rPr kumimoji="1" lang="en-US" altLang="ko-KR" sz="800" b="0" i="0" u="none" strike="noStrike" cap="none" normalizeH="0" baseline="0" dirty="0" smtClean="0">
                <a:ln>
                  <a:noFill/>
                </a:ln>
                <a:solidFill>
                  <a:srgbClr val="000000"/>
                </a:solidFill>
                <a:effectLst/>
                <a:ea typeface="굴림" pitchFamily="50" charset="-127"/>
                <a:cs typeface="Arial" pitchFamily="34" charset="0"/>
              </a:rPr>
              <a:t>. </a:t>
            </a:r>
            <a:r>
              <a:rPr kumimoji="1" lang="en-US" altLang="ko-KR" sz="800" b="0" i="0" u="sng" strike="noStrike" cap="none" normalizeH="0" baseline="0" dirty="0" smtClean="0">
                <a:ln>
                  <a:noFill/>
                </a:ln>
                <a:solidFill>
                  <a:srgbClr val="000000"/>
                </a:solidFill>
                <a:effectLst/>
                <a:ea typeface="굴림" pitchFamily="50" charset="-127"/>
                <a:cs typeface="Arial" pitchFamily="34" charset="0"/>
              </a:rPr>
              <a:t>             </a:t>
            </a:r>
            <a:r>
              <a:rPr kumimoji="1" lang="en-US" altLang="ko-KR" sz="800" b="0" i="0" u="none" strike="noStrike" cap="none" normalizeH="0" baseline="0" dirty="0" smtClean="0">
                <a:ln>
                  <a:noFill/>
                </a:ln>
                <a:solidFill>
                  <a:schemeClr val="tx1"/>
                </a:solidFill>
                <a:effectLst/>
                <a:ea typeface="바탕" pitchFamily="18" charset="-127"/>
                <a:cs typeface="굴림" pitchFamily="50" charset="-127"/>
              </a:rPr>
              <a:t> : </a:t>
            </a:r>
            <a:r>
              <a:rPr kumimoji="1" lang="en-US" altLang="ko-KR" sz="800" b="0" i="0" u="none" strike="noStrike" cap="none" normalizeH="0" baseline="0" dirty="0" smtClean="0">
                <a:ln>
                  <a:noFill/>
                </a:ln>
                <a:solidFill>
                  <a:srgbClr val="000000"/>
                </a:solidFill>
                <a:effectLst/>
                <a:ea typeface="굴림" pitchFamily="50" charset="-127"/>
                <a:cs typeface="Arial" pitchFamily="34" charset="0"/>
              </a:rPr>
              <a:t>is used to talk about beauty or art, and people's             </a:t>
            </a:r>
          </a:p>
          <a:p>
            <a:pPr marL="180975" marR="0" lvl="0" algn="l"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rgbClr val="000000"/>
                </a:solidFill>
                <a:effectLst/>
                <a:ea typeface="굴림" pitchFamily="50" charset="-127"/>
                <a:cs typeface="Arial" pitchFamily="34" charset="0"/>
              </a:rPr>
              <a:t>                   appreciation of beautiful things</a:t>
            </a:r>
            <a:endParaRPr kumimoji="1" lang="en-US" altLang="ko-KR" sz="800" b="0" i="0" u="none" strike="noStrike" cap="none" normalizeH="0" baseline="0" dirty="0" smtClean="0">
              <a:ln>
                <a:noFill/>
              </a:ln>
              <a:solidFill>
                <a:schemeClr val="tx1"/>
              </a:solidFill>
              <a:effectLst/>
              <a:ea typeface="굴림" pitchFamily="50" charset="-127"/>
            </a:endParaRPr>
          </a:p>
          <a:p>
            <a:pPr marL="180975" marR="0" lvl="0" algn="l"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rgbClr val="000000"/>
                </a:solidFill>
                <a:effectLst/>
                <a:ea typeface="굴림" pitchFamily="50" charset="-127"/>
                <a:cs typeface="Arial" pitchFamily="34" charset="0"/>
              </a:rPr>
              <a:t> d. </a:t>
            </a:r>
            <a:r>
              <a:rPr kumimoji="1" lang="en-US" altLang="ko-KR" sz="800" b="0" i="0" u="sng" strike="noStrike" cap="none" normalizeH="0" baseline="0" dirty="0" smtClean="0">
                <a:ln>
                  <a:noFill/>
                </a:ln>
                <a:solidFill>
                  <a:srgbClr val="000000"/>
                </a:solidFill>
                <a:effectLst/>
                <a:ea typeface="굴림" pitchFamily="50" charset="-127"/>
                <a:cs typeface="Arial" pitchFamily="34" charset="0"/>
              </a:rPr>
              <a:t>            </a:t>
            </a:r>
            <a:r>
              <a:rPr kumimoji="1" lang="en-US" altLang="ko-KR" sz="800" b="0" i="0" u="none" strike="noStrike" cap="none" normalizeH="0" baseline="0" dirty="0" smtClean="0">
                <a:ln>
                  <a:noFill/>
                </a:ln>
                <a:solidFill>
                  <a:srgbClr val="000000"/>
                </a:solidFill>
                <a:effectLst/>
                <a:ea typeface="굴림" pitchFamily="50" charset="-127"/>
                <a:cs typeface="Arial" pitchFamily="34" charset="0"/>
              </a:rPr>
              <a:t> </a:t>
            </a:r>
            <a:r>
              <a:rPr kumimoji="1" lang="en-US" altLang="ko-KR" sz="800" b="0" i="0" u="none" strike="noStrike" cap="none" normalizeH="0" baseline="0" dirty="0" smtClean="0">
                <a:ln>
                  <a:noFill/>
                </a:ln>
                <a:solidFill>
                  <a:schemeClr val="tx1"/>
                </a:solidFill>
                <a:effectLst/>
                <a:ea typeface="바탕" pitchFamily="18" charset="-127"/>
                <a:cs typeface="굴림" pitchFamily="50" charset="-127"/>
              </a:rPr>
              <a:t>: </a:t>
            </a:r>
            <a:r>
              <a:rPr kumimoji="1" lang="en-US" altLang="ko-KR" sz="800" b="0" i="0" u="none" strike="noStrike" cap="none" normalizeH="0" baseline="0" dirty="0" smtClean="0">
                <a:ln>
                  <a:noFill/>
                </a:ln>
                <a:solidFill>
                  <a:srgbClr val="000000"/>
                </a:solidFill>
                <a:effectLst/>
                <a:ea typeface="바탕" pitchFamily="18" charset="-127"/>
                <a:cs typeface="굴림" pitchFamily="50" charset="-127"/>
              </a:rPr>
              <a:t>be full of admiration</a:t>
            </a:r>
            <a:endParaRPr kumimoji="1" lang="en-US" altLang="ko-KR" sz="800" b="0" i="0" u="none" strike="noStrike" cap="none" normalizeH="0" baseline="0" dirty="0" smtClean="0">
              <a:ln>
                <a:noFill/>
              </a:ln>
              <a:solidFill>
                <a:schemeClr val="tx1"/>
              </a:solidFill>
              <a:effectLst/>
              <a:ea typeface="굴림" pitchFamily="50" charset="-127"/>
            </a:endParaRPr>
          </a:p>
          <a:p>
            <a:pPr marL="180975" marR="0" lvl="0" algn="l"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rgbClr val="000000"/>
                </a:solidFill>
                <a:effectLst/>
                <a:ea typeface="굴림" pitchFamily="50" charset="-127"/>
                <a:cs typeface="Arial" pitchFamily="34" charset="0"/>
              </a:rPr>
              <a:t> e.</a:t>
            </a:r>
            <a:r>
              <a:rPr kumimoji="1" lang="en-US" altLang="ko-KR" sz="800" b="0" i="0" u="none" strike="noStrike" cap="none" normalizeH="0" baseline="0" dirty="0" smtClean="0">
                <a:ln>
                  <a:noFill/>
                </a:ln>
                <a:solidFill>
                  <a:schemeClr val="tx1"/>
                </a:solidFill>
                <a:effectLst/>
                <a:ea typeface="굴림" pitchFamily="50" charset="-127"/>
                <a:cs typeface="Times New Roman" pitchFamily="18" charset="0"/>
              </a:rPr>
              <a:t> </a:t>
            </a:r>
            <a:r>
              <a:rPr kumimoji="1" lang="en-US" altLang="ko-KR" sz="800" b="0" i="0" u="sng" strike="noStrike" cap="none" normalizeH="0" baseline="0" dirty="0" smtClean="0">
                <a:ln>
                  <a:noFill/>
                </a:ln>
                <a:solidFill>
                  <a:schemeClr val="tx1"/>
                </a:solidFill>
                <a:effectLst/>
                <a:ea typeface="굴림" pitchFamily="50" charset="-127"/>
                <a:cs typeface="Times New Roman" pitchFamily="18" charset="0"/>
              </a:rPr>
              <a:t>            </a:t>
            </a:r>
            <a:r>
              <a:rPr kumimoji="1" lang="en-US" altLang="ko-KR" sz="800" b="0" i="0" u="none" strike="noStrike" cap="none" normalizeH="0" baseline="0" dirty="0" smtClean="0">
                <a:ln>
                  <a:noFill/>
                </a:ln>
                <a:solidFill>
                  <a:schemeClr val="tx1"/>
                </a:solidFill>
                <a:effectLst/>
                <a:ea typeface="굴림" pitchFamily="50" charset="-127"/>
                <a:cs typeface="Times New Roman" pitchFamily="18" charset="0"/>
              </a:rPr>
              <a:t> </a:t>
            </a:r>
            <a:r>
              <a:rPr kumimoji="1" lang="en-US" altLang="ko-KR" sz="800" b="0" i="0" u="none" strike="noStrike" cap="none" normalizeH="0" baseline="0" dirty="0" smtClean="0">
                <a:ln>
                  <a:noFill/>
                </a:ln>
                <a:solidFill>
                  <a:schemeClr val="tx1"/>
                </a:solidFill>
                <a:effectLst/>
                <a:ea typeface="바탕" pitchFamily="18" charset="-127"/>
                <a:cs typeface="굴림" pitchFamily="50" charset="-127"/>
              </a:rPr>
              <a:t>:</a:t>
            </a:r>
            <a:r>
              <a:rPr kumimoji="1" lang="en-US" altLang="ko-KR" sz="800" b="0" i="0" u="none" strike="noStrike" cap="none" normalizeH="0" baseline="0" dirty="0" smtClean="0">
                <a:ln>
                  <a:noFill/>
                </a:ln>
                <a:solidFill>
                  <a:schemeClr val="tx1"/>
                </a:solidFill>
                <a:effectLst/>
                <a:ea typeface="굴림" pitchFamily="50" charset="-127"/>
                <a:cs typeface="Arial" pitchFamily="34" charset="0"/>
              </a:rPr>
              <a:t> caused by heat or by changes in temperature</a:t>
            </a:r>
            <a:endParaRPr kumimoji="1" lang="en-US" altLang="ko-KR" sz="800" b="0" i="0" u="none" strike="noStrike" cap="none" normalizeH="0" baseline="0" dirty="0" smtClean="0">
              <a:ln>
                <a:noFill/>
              </a:ln>
              <a:solidFill>
                <a:schemeClr val="tx1"/>
              </a:solidFill>
              <a:effectLst/>
              <a:ea typeface="굴림" pitchFamily="50" charset="-127"/>
            </a:endParaRPr>
          </a:p>
          <a:p>
            <a:pPr marL="180975" marR="0" lvl="0" algn="l"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ea typeface="굴림" pitchFamily="50" charset="-127"/>
                <a:cs typeface="Times New Roman" pitchFamily="18" charset="0"/>
              </a:rPr>
              <a:t> f. </a:t>
            </a:r>
            <a:r>
              <a:rPr kumimoji="1" lang="en-US" altLang="ko-KR" sz="800" b="0" i="0" u="sng" strike="noStrike" cap="none" normalizeH="0" baseline="0" dirty="0" smtClean="0">
                <a:ln>
                  <a:noFill/>
                </a:ln>
                <a:solidFill>
                  <a:schemeClr val="tx1"/>
                </a:solidFill>
                <a:effectLst/>
                <a:ea typeface="굴림" pitchFamily="50" charset="-127"/>
                <a:cs typeface="Times New Roman" pitchFamily="18" charset="0"/>
              </a:rPr>
              <a:t>             </a:t>
            </a:r>
            <a:r>
              <a:rPr kumimoji="1" lang="en-US" altLang="ko-KR" sz="800" b="0" i="0" u="none" strike="noStrike" cap="none" normalizeH="0" baseline="0" dirty="0" smtClean="0">
                <a:ln>
                  <a:noFill/>
                </a:ln>
                <a:solidFill>
                  <a:schemeClr val="tx1"/>
                </a:solidFill>
                <a:effectLst/>
                <a:ea typeface="굴림" pitchFamily="50" charset="-127"/>
                <a:cs typeface="Times New Roman" pitchFamily="18" charset="0"/>
              </a:rPr>
              <a:t> </a:t>
            </a:r>
            <a:r>
              <a:rPr kumimoji="1" lang="en-US" altLang="ko-KR" sz="800" b="0" i="0" u="none" strike="noStrike" cap="none" normalizeH="0" baseline="0" dirty="0" smtClean="0">
                <a:ln>
                  <a:noFill/>
                </a:ln>
                <a:solidFill>
                  <a:schemeClr val="tx1"/>
                </a:solidFill>
                <a:effectLst/>
                <a:ea typeface="바탕" pitchFamily="18" charset="-127"/>
                <a:cs typeface="굴림" pitchFamily="50" charset="-127"/>
              </a:rPr>
              <a:t>: </a:t>
            </a:r>
            <a:r>
              <a:rPr kumimoji="1" lang="en-US" altLang="ko-KR" sz="800" b="0" i="0" u="none" strike="noStrike" cap="none" normalizeH="0" baseline="0" dirty="0" smtClean="0">
                <a:ln>
                  <a:noFill/>
                </a:ln>
                <a:solidFill>
                  <a:schemeClr val="tx1"/>
                </a:solidFill>
                <a:effectLst/>
                <a:ea typeface="굴림" pitchFamily="50" charset="-127"/>
                <a:cs typeface="Times New Roman" pitchFamily="18" charset="0"/>
              </a:rPr>
              <a:t>you allow fresh air to get into room or building</a:t>
            </a:r>
            <a:endParaRPr kumimoji="1" lang="en-US" altLang="ko-KR" sz="800" b="0" i="0" u="none" strike="noStrike" cap="none" normalizeH="0" baseline="0" dirty="0" smtClean="0">
              <a:ln>
                <a:noFill/>
              </a:ln>
              <a:solidFill>
                <a:schemeClr val="tx1"/>
              </a:solidFill>
              <a:effectLst/>
              <a:ea typeface="굴림" pitchFamily="50" charset="-127"/>
            </a:endParaRPr>
          </a:p>
          <a:p>
            <a:pPr marL="180975" marR="0" lvl="0" algn="l"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ea typeface="굴림" pitchFamily="50" charset="-127"/>
                <a:cs typeface="Times New Roman" pitchFamily="18" charset="0"/>
              </a:rPr>
              <a:t> g. </a:t>
            </a:r>
            <a:r>
              <a:rPr kumimoji="1" lang="en-US" altLang="ko-KR" sz="800" b="0" i="0" u="sng" strike="noStrike" cap="none" normalizeH="0" baseline="0" dirty="0" smtClean="0">
                <a:ln>
                  <a:noFill/>
                </a:ln>
                <a:solidFill>
                  <a:schemeClr val="tx1"/>
                </a:solidFill>
                <a:effectLst/>
                <a:ea typeface="굴림" pitchFamily="50" charset="-127"/>
                <a:cs typeface="Times New Roman" pitchFamily="18" charset="0"/>
              </a:rPr>
              <a:t>            </a:t>
            </a:r>
            <a:r>
              <a:rPr kumimoji="1" lang="en-US" altLang="ko-KR" sz="800" b="0" i="0" u="none" strike="noStrike" cap="none" normalizeH="0" baseline="0" dirty="0" smtClean="0">
                <a:ln>
                  <a:noFill/>
                </a:ln>
                <a:solidFill>
                  <a:schemeClr val="tx1"/>
                </a:solidFill>
                <a:effectLst/>
                <a:ea typeface="굴림" pitchFamily="50" charset="-127"/>
                <a:cs typeface="Times New Roman" pitchFamily="18" charset="0"/>
              </a:rPr>
              <a:t> </a:t>
            </a:r>
            <a:r>
              <a:rPr kumimoji="1" lang="en-US" altLang="ko-KR" sz="800" b="0" i="0" u="none" strike="noStrike" cap="none" normalizeH="0" baseline="0" dirty="0" smtClean="0">
                <a:ln>
                  <a:noFill/>
                </a:ln>
                <a:solidFill>
                  <a:schemeClr val="tx1"/>
                </a:solidFill>
                <a:effectLst/>
                <a:ea typeface="바탕" pitchFamily="18" charset="-127"/>
                <a:cs typeface="굴림" pitchFamily="50" charset="-127"/>
              </a:rPr>
              <a:t>: </a:t>
            </a:r>
            <a:r>
              <a:rPr kumimoji="1" lang="en-US" altLang="ko-KR" sz="800" b="0" i="0" u="none" strike="noStrike" cap="none" normalizeH="0" baseline="0" dirty="0" smtClean="0">
                <a:ln>
                  <a:noFill/>
                </a:ln>
                <a:solidFill>
                  <a:schemeClr val="tx1"/>
                </a:solidFill>
                <a:effectLst/>
                <a:ea typeface="굴림" pitchFamily="50" charset="-127"/>
                <a:cs typeface="Arial" pitchFamily="34" charset="0"/>
              </a:rPr>
              <a:t>you are emphasizing that it is extremely    </a:t>
            </a:r>
          </a:p>
          <a:p>
            <a:pPr marL="180975" marR="0" lvl="0" algn="l" defTabSz="914400" rtl="0" eaLnBrk="0" fontAlgn="base" latinLnBrk="0" hangingPunct="0">
              <a:lnSpc>
                <a:spcPct val="150000"/>
              </a:lnSpc>
              <a:spcBef>
                <a:spcPct val="0"/>
              </a:spcBef>
              <a:spcAft>
                <a:spcPct val="0"/>
              </a:spcAft>
              <a:buClrTx/>
              <a:buSzTx/>
              <a:buFontTx/>
              <a:buNone/>
              <a:tabLst/>
            </a:pPr>
            <a:r>
              <a:rPr kumimoji="1" lang="en-US" altLang="ko-KR" sz="800" dirty="0" smtClean="0">
                <a:ea typeface="굴림" pitchFamily="50" charset="-127"/>
                <a:cs typeface="Arial" pitchFamily="34" charset="0"/>
              </a:rPr>
              <a:t>                   </a:t>
            </a:r>
            <a:r>
              <a:rPr kumimoji="1" lang="en-US" altLang="ko-KR" sz="800" b="0" i="0" u="none" strike="noStrike" cap="none" normalizeH="0" baseline="0" dirty="0" smtClean="0">
                <a:ln>
                  <a:noFill/>
                </a:ln>
                <a:solidFill>
                  <a:schemeClr val="tx1"/>
                </a:solidFill>
                <a:effectLst/>
                <a:ea typeface="굴림" pitchFamily="50" charset="-127"/>
                <a:cs typeface="Arial" pitchFamily="34" charset="0"/>
              </a:rPr>
              <a:t>beautiful or amazing.</a:t>
            </a:r>
            <a:endParaRPr kumimoji="1" lang="en-US" altLang="ko-KR" sz="800" b="0" i="0" u="none" strike="noStrike" cap="none" normalizeH="0" baseline="0" dirty="0" smtClean="0">
              <a:ln>
                <a:noFill/>
              </a:ln>
              <a:solidFill>
                <a:schemeClr val="tx1"/>
              </a:solidFill>
              <a:effectLst/>
              <a:ea typeface="굴림" pitchFamily="50" charset="-127"/>
            </a:endParaRPr>
          </a:p>
          <a:p>
            <a:pPr marL="180975" marR="0" lvl="0" algn="l"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ea typeface="굴림" pitchFamily="50" charset="-127"/>
                <a:cs typeface="Times New Roman" pitchFamily="18" charset="0"/>
              </a:rPr>
              <a:t> h.</a:t>
            </a:r>
            <a:r>
              <a:rPr kumimoji="1" lang="en-US" altLang="ko-KR" sz="800" b="0" i="0" u="none" strike="noStrike" cap="none" normalizeH="0" baseline="0" dirty="0" smtClean="0">
                <a:ln>
                  <a:noFill/>
                </a:ln>
                <a:solidFill>
                  <a:schemeClr val="tx1"/>
                </a:solidFill>
                <a:effectLst/>
                <a:ea typeface="바탕" pitchFamily="18" charset="-127"/>
                <a:cs typeface="굴림" pitchFamily="50" charset="-127"/>
              </a:rPr>
              <a:t> </a:t>
            </a:r>
            <a:r>
              <a:rPr kumimoji="1" lang="en-US" altLang="ko-KR" sz="800" b="0" i="0" u="sng" strike="noStrike" cap="none" normalizeH="0" baseline="0" dirty="0" smtClean="0">
                <a:ln>
                  <a:noFill/>
                </a:ln>
                <a:solidFill>
                  <a:schemeClr val="tx1"/>
                </a:solidFill>
                <a:effectLst/>
                <a:ea typeface="바탕" pitchFamily="18" charset="-127"/>
                <a:cs typeface="굴림" pitchFamily="50" charset="-127"/>
              </a:rPr>
              <a:t>            </a:t>
            </a:r>
            <a:r>
              <a:rPr kumimoji="1" lang="en-US" altLang="ko-KR" sz="800" b="0" i="0" u="none" strike="noStrike" cap="none" normalizeH="0" baseline="0" dirty="0" smtClean="0">
                <a:ln>
                  <a:noFill/>
                </a:ln>
                <a:solidFill>
                  <a:schemeClr val="tx1"/>
                </a:solidFill>
                <a:effectLst/>
                <a:ea typeface="바탕" pitchFamily="18" charset="-127"/>
                <a:cs typeface="굴림" pitchFamily="50" charset="-127"/>
              </a:rPr>
              <a:t> : </a:t>
            </a:r>
            <a:r>
              <a:rPr kumimoji="1" lang="en-US" altLang="ko-KR" sz="800" b="0" i="0" u="none" strike="noStrike" cap="none" normalizeH="0" baseline="0" dirty="0" smtClean="0">
                <a:ln>
                  <a:noFill/>
                </a:ln>
                <a:solidFill>
                  <a:schemeClr val="tx1"/>
                </a:solidFill>
                <a:effectLst/>
                <a:ea typeface="바탕" pitchFamily="18" charset="-127"/>
                <a:cs typeface="Times New Roman" pitchFamily="18" charset="0"/>
              </a:rPr>
              <a:t>a house roof made with a plant material (as</a:t>
            </a:r>
            <a:r>
              <a:rPr kumimoji="1" lang="en-US" altLang="ko-KR" sz="800" b="0" i="0" u="none" strike="noStrike" cap="none" normalizeH="0" dirty="0" smtClean="0">
                <a:ln>
                  <a:noFill/>
                </a:ln>
                <a:solidFill>
                  <a:schemeClr val="tx1"/>
                </a:solidFill>
                <a:effectLst/>
                <a:ea typeface="바탕" pitchFamily="18" charset="-127"/>
                <a:cs typeface="Times New Roman" pitchFamily="18" charset="0"/>
              </a:rPr>
              <a:t>      </a:t>
            </a:r>
          </a:p>
          <a:p>
            <a:pPr marL="180975" marR="0" lvl="0" algn="l" defTabSz="914400" rtl="0" eaLnBrk="0" fontAlgn="base" latinLnBrk="0" hangingPunct="0">
              <a:lnSpc>
                <a:spcPct val="150000"/>
              </a:lnSpc>
              <a:spcBef>
                <a:spcPct val="0"/>
              </a:spcBef>
              <a:spcAft>
                <a:spcPct val="0"/>
              </a:spcAft>
              <a:buClrTx/>
              <a:buSzTx/>
              <a:buFontTx/>
              <a:buNone/>
              <a:tabLst/>
            </a:pPr>
            <a:r>
              <a:rPr kumimoji="1" lang="en-US" altLang="ko-KR" sz="800" dirty="0">
                <a:ea typeface="바탕" pitchFamily="18" charset="-127"/>
                <a:cs typeface="Times New Roman" pitchFamily="18" charset="0"/>
              </a:rPr>
              <a:t> </a:t>
            </a:r>
            <a:r>
              <a:rPr kumimoji="1" lang="en-US" altLang="ko-KR" sz="800" dirty="0" smtClean="0">
                <a:ea typeface="바탕" pitchFamily="18" charset="-127"/>
                <a:cs typeface="Times New Roman" pitchFamily="18" charset="0"/>
              </a:rPr>
              <a:t>                   </a:t>
            </a:r>
            <a:r>
              <a:rPr kumimoji="1" lang="en-US" altLang="ko-KR" sz="800" b="0" i="0" u="none" strike="noStrike" cap="none" normalizeH="0" baseline="0" dirty="0" err="1" smtClean="0">
                <a:ln>
                  <a:noFill/>
                </a:ln>
                <a:solidFill>
                  <a:schemeClr val="tx1"/>
                </a:solidFill>
                <a:effectLst/>
                <a:ea typeface="바탕" pitchFamily="18" charset="-127"/>
                <a:cs typeface="Times New Roman" pitchFamily="18" charset="0"/>
              </a:rPr>
              <a:t>straw&amp;palm</a:t>
            </a:r>
            <a:r>
              <a:rPr kumimoji="1" lang="en-US" altLang="ko-KR" sz="800" b="0" i="0" u="none" strike="noStrike" cap="none" normalizeH="0" baseline="0" dirty="0" smtClean="0">
                <a:ln>
                  <a:noFill/>
                </a:ln>
                <a:solidFill>
                  <a:schemeClr val="tx1"/>
                </a:solidFill>
                <a:effectLst/>
                <a:ea typeface="바탕" pitchFamily="18" charset="-127"/>
                <a:cs typeface="Times New Roman" pitchFamily="18" charset="0"/>
              </a:rPr>
              <a:t>)</a:t>
            </a:r>
            <a:endParaRPr kumimoji="1" lang="en-US" altLang="ko-KR" sz="800" b="0" i="0" u="none" strike="noStrike" cap="none" normalizeH="0" baseline="0" dirty="0" smtClean="0">
              <a:ln>
                <a:noFill/>
              </a:ln>
              <a:solidFill>
                <a:schemeClr val="tx1"/>
              </a:solidFill>
              <a:effectLst/>
              <a:ea typeface="굴림" pitchFamily="50" charset="-127"/>
            </a:endParaRPr>
          </a:p>
          <a:p>
            <a:pPr marL="180975" marR="0" lvl="0" algn="l" defTabSz="914400" rtl="0" eaLnBrk="0" fontAlgn="base" latinLnBrk="0" hangingPunct="0">
              <a:lnSpc>
                <a:spcPct val="150000"/>
              </a:lnSpc>
              <a:spcBef>
                <a:spcPct val="0"/>
              </a:spcBef>
              <a:spcAft>
                <a:spcPct val="0"/>
              </a:spcAft>
              <a:buClrTx/>
              <a:buSzTx/>
              <a:buFontTx/>
              <a:buNone/>
              <a:tabLst/>
            </a:pPr>
            <a:r>
              <a:rPr kumimoji="1" lang="en-US" altLang="ko-KR" sz="800" b="0" i="0" u="none" strike="noStrike" cap="none" normalizeH="0" baseline="0" dirty="0" smtClean="0">
                <a:ln>
                  <a:noFill/>
                </a:ln>
                <a:solidFill>
                  <a:schemeClr val="tx1"/>
                </a:solidFill>
                <a:effectLst/>
                <a:ea typeface="바탕" pitchFamily="18" charset="-127"/>
                <a:cs typeface="굴림" pitchFamily="50" charset="-127"/>
              </a:rPr>
              <a:t> </a:t>
            </a:r>
            <a:endParaRPr kumimoji="1" lang="en-US" altLang="ko-KR" sz="800" b="0" i="0" u="none" strike="noStrike" cap="none" normalizeH="0" baseline="0" dirty="0" smtClean="0">
              <a:ln>
                <a:noFill/>
              </a:ln>
              <a:solidFill>
                <a:schemeClr val="tx1"/>
              </a:solidFill>
              <a:effectLst/>
              <a:ea typeface="굴림" pitchFamily="50" charset="-127"/>
            </a:endParaRPr>
          </a:p>
        </p:txBody>
      </p:sp>
      <p:pic>
        <p:nvPicPr>
          <p:cNvPr id="1026" name="Picture 2" descr="Hotel-Montana-Magica-Chile"/>
          <p:cNvPicPr>
            <a:picLocks noChangeAspect="1" noChangeArrowheads="1"/>
          </p:cNvPicPr>
          <p:nvPr/>
        </p:nvPicPr>
        <p:blipFill>
          <a:blip r:embed="rId2" cstate="print"/>
          <a:srcRect/>
          <a:stretch>
            <a:fillRect/>
          </a:stretch>
        </p:blipFill>
        <p:spPr bwMode="auto">
          <a:xfrm>
            <a:off x="116632" y="7046150"/>
            <a:ext cx="3168352" cy="1573888"/>
          </a:xfrm>
          <a:prstGeom prst="rect">
            <a:avLst/>
          </a:prstGeom>
          <a:noFill/>
          <a:ln w="9525">
            <a:noFill/>
            <a:miter lim="800000"/>
            <a:headEnd/>
            <a:tailEnd/>
          </a:ln>
          <a:effectLst>
            <a:outerShdw blurRad="50800" dist="88900" dir="2700000" algn="tl" rotWithShape="0">
              <a:prstClr val="black">
                <a:alpha val="46000"/>
              </a:prstClr>
            </a:outerShdw>
          </a:effectLst>
        </p:spPr>
      </p:pic>
      <p:grpSp>
        <p:nvGrpSpPr>
          <p:cNvPr id="20" name="그룹 19"/>
          <p:cNvGrpSpPr/>
          <p:nvPr/>
        </p:nvGrpSpPr>
        <p:grpSpPr>
          <a:xfrm>
            <a:off x="-3531" y="8965068"/>
            <a:ext cx="504056" cy="215444"/>
            <a:chOff x="6369846" y="8820472"/>
            <a:chExt cx="504056" cy="215444"/>
          </a:xfrm>
        </p:grpSpPr>
        <p:sp>
          <p:nvSpPr>
            <p:cNvPr id="21" name="직사각형 20"/>
            <p:cNvSpPr/>
            <p:nvPr/>
          </p:nvSpPr>
          <p:spPr>
            <a:xfrm>
              <a:off x="6369846" y="8868178"/>
              <a:ext cx="504056" cy="12016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 name="TextBox 21"/>
            <p:cNvSpPr txBox="1"/>
            <p:nvPr/>
          </p:nvSpPr>
          <p:spPr>
            <a:xfrm>
              <a:off x="6485140" y="8820472"/>
              <a:ext cx="243978" cy="215444"/>
            </a:xfrm>
            <a:prstGeom prst="rect">
              <a:avLst/>
            </a:prstGeom>
            <a:noFill/>
          </p:spPr>
          <p:txBody>
            <a:bodyPr wrap="none" rtlCol="0">
              <a:spAutoFit/>
            </a:bodyPr>
            <a:lstStyle/>
            <a:p>
              <a:r>
                <a:rPr lang="en-US" altLang="ko-KR" sz="800" b="1" dirty="0" smtClean="0"/>
                <a:t>5</a:t>
              </a:r>
              <a:endParaRPr lang="ko-KR" altLang="en-US" sz="800" b="1" dirty="0"/>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그림 23" descr="ecofriendly.jpg"/>
          <p:cNvPicPr>
            <a:picLocks noChangeAspect="1"/>
          </p:cNvPicPr>
          <p:nvPr/>
        </p:nvPicPr>
        <p:blipFill>
          <a:blip r:embed="rId2" cstate="print">
            <a:lum/>
          </a:blip>
          <a:stretch>
            <a:fillRect/>
          </a:stretch>
        </p:blipFill>
        <p:spPr>
          <a:xfrm>
            <a:off x="-27384" y="5940152"/>
            <a:ext cx="3312368" cy="2664296"/>
          </a:xfrm>
          <a:prstGeom prst="rect">
            <a:avLst/>
          </a:prstGeom>
          <a:effectLst>
            <a:outerShdw blurRad="50800" dist="63500" dir="2700000" algn="tl" rotWithShape="0">
              <a:prstClr val="black">
                <a:alpha val="54000"/>
              </a:prstClr>
            </a:outerShdw>
          </a:effectLst>
        </p:spPr>
      </p:pic>
      <p:grpSp>
        <p:nvGrpSpPr>
          <p:cNvPr id="4" name="그룹 3"/>
          <p:cNvGrpSpPr/>
          <p:nvPr/>
        </p:nvGrpSpPr>
        <p:grpSpPr>
          <a:xfrm>
            <a:off x="-99392" y="107504"/>
            <a:ext cx="6957392" cy="8640960"/>
            <a:chOff x="-99392" y="107504"/>
            <a:chExt cx="6957392" cy="8640960"/>
          </a:xfrm>
        </p:grpSpPr>
        <p:grpSp>
          <p:nvGrpSpPr>
            <p:cNvPr id="5" name="그룹 3"/>
            <p:cNvGrpSpPr/>
            <p:nvPr/>
          </p:nvGrpSpPr>
          <p:grpSpPr>
            <a:xfrm>
              <a:off x="-99392" y="107504"/>
              <a:ext cx="6957392" cy="1152128"/>
              <a:chOff x="-99392" y="107504"/>
              <a:chExt cx="6957392" cy="1152128"/>
            </a:xfrm>
          </p:grpSpPr>
          <p:grpSp>
            <p:nvGrpSpPr>
              <p:cNvPr id="7" name="그룹 6"/>
              <p:cNvGrpSpPr/>
              <p:nvPr/>
            </p:nvGrpSpPr>
            <p:grpSpPr>
              <a:xfrm>
                <a:off x="-99392" y="107504"/>
                <a:ext cx="6957392" cy="707886"/>
                <a:chOff x="-99392" y="119698"/>
                <a:chExt cx="6957392" cy="707886"/>
              </a:xfrm>
            </p:grpSpPr>
            <p:sp>
              <p:nvSpPr>
                <p:cNvPr id="9" name="직사각형 8"/>
                <p:cNvSpPr/>
                <p:nvPr/>
              </p:nvSpPr>
              <p:spPr>
                <a:xfrm>
                  <a:off x="-99392" y="119698"/>
                  <a:ext cx="2232248" cy="707886"/>
                </a:xfrm>
                <a:prstGeom prst="rect">
                  <a:avLst/>
                </a:prstGeom>
                <a:ln>
                  <a:noFill/>
                </a:ln>
              </p:spPr>
              <p:txBody>
                <a:bodyPr wrap="square">
                  <a:spAutoFit/>
                </a:bodyPr>
                <a:lstStyle/>
                <a:p>
                  <a:r>
                    <a:rPr lang="en-US" altLang="ko-KR" sz="4000" dirty="0" smtClean="0">
                      <a:solidFill>
                        <a:schemeClr val="tx2">
                          <a:lumMod val="40000"/>
                          <a:lumOff val="60000"/>
                        </a:schemeClr>
                      </a:solidFill>
                      <a:latin typeface="Tw Cen MT Condensed Extra Bold" pitchFamily="34" charset="0"/>
                    </a:rPr>
                    <a:t>Reading</a:t>
                  </a:r>
                  <a:endParaRPr lang="ko-KR" altLang="en-US" sz="4000" dirty="0">
                    <a:solidFill>
                      <a:schemeClr val="tx2">
                        <a:lumMod val="40000"/>
                        <a:lumOff val="60000"/>
                      </a:schemeClr>
                    </a:solidFill>
                  </a:endParaRPr>
                </a:p>
              </p:txBody>
            </p:sp>
            <p:cxnSp>
              <p:nvCxnSpPr>
                <p:cNvPr id="10" name="직선 연결선 9"/>
                <p:cNvCxnSpPr/>
                <p:nvPr/>
              </p:nvCxnSpPr>
              <p:spPr>
                <a:xfrm>
                  <a:off x="0" y="686996"/>
                  <a:ext cx="6858000" cy="0"/>
                </a:xfrm>
                <a:prstGeom prst="line">
                  <a:avLst/>
                </a:prstGeom>
                <a:ln w="25400" cap="rnd">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8" name="직사각형 7"/>
              <p:cNvSpPr/>
              <p:nvPr/>
            </p:nvSpPr>
            <p:spPr>
              <a:xfrm>
                <a:off x="548680" y="551746"/>
                <a:ext cx="2232248" cy="707886"/>
              </a:xfrm>
              <a:prstGeom prst="rect">
                <a:avLst/>
              </a:prstGeom>
              <a:ln>
                <a:noFill/>
              </a:ln>
            </p:spPr>
            <p:txBody>
              <a:bodyPr wrap="square">
                <a:spAutoFit/>
              </a:bodyPr>
              <a:lstStyle/>
              <a:p>
                <a:r>
                  <a:rPr lang="en-US" altLang="ko-KR" sz="4000" dirty="0" smtClean="0">
                    <a:solidFill>
                      <a:schemeClr val="accent1">
                        <a:lumMod val="20000"/>
                        <a:lumOff val="80000"/>
                      </a:schemeClr>
                    </a:solidFill>
                    <a:latin typeface="Tw Cen MT Condensed Extra Bold" pitchFamily="34" charset="0"/>
                  </a:rPr>
                  <a:t>Reading</a:t>
                </a:r>
                <a:endParaRPr lang="ko-KR" altLang="en-US" sz="4000" dirty="0">
                  <a:solidFill>
                    <a:schemeClr val="accent1">
                      <a:lumMod val="20000"/>
                      <a:lumOff val="80000"/>
                    </a:schemeClr>
                  </a:solidFill>
                </a:endParaRPr>
              </a:p>
            </p:txBody>
          </p:sp>
        </p:grpSp>
        <p:cxnSp>
          <p:nvCxnSpPr>
            <p:cNvPr id="6" name="직선 연결선 5"/>
            <p:cNvCxnSpPr/>
            <p:nvPr/>
          </p:nvCxnSpPr>
          <p:spPr>
            <a:xfrm>
              <a:off x="-9525" y="8748464"/>
              <a:ext cx="6858000" cy="0"/>
            </a:xfrm>
            <a:prstGeom prst="line">
              <a:avLst/>
            </a:prstGeom>
            <a:ln w="25400" cap="rnd">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grpSp>
      <p:pic>
        <p:nvPicPr>
          <p:cNvPr id="13" name="Picture 5" descr="mushroo"/>
          <p:cNvPicPr>
            <a:picLocks noChangeAspect="1" noChangeArrowheads="1"/>
          </p:cNvPicPr>
          <p:nvPr/>
        </p:nvPicPr>
        <p:blipFill>
          <a:blip r:embed="rId3" cstate="print"/>
          <a:srcRect/>
          <a:stretch>
            <a:fillRect/>
          </a:stretch>
        </p:blipFill>
        <p:spPr bwMode="auto">
          <a:xfrm>
            <a:off x="3356992" y="5940152"/>
            <a:ext cx="3501008" cy="2664296"/>
          </a:xfrm>
          <a:prstGeom prst="rect">
            <a:avLst/>
          </a:prstGeom>
          <a:noFill/>
          <a:ln w="9525">
            <a:noFill/>
            <a:miter lim="800000"/>
            <a:headEnd/>
            <a:tailEnd/>
          </a:ln>
        </p:spPr>
      </p:pic>
      <p:sp>
        <p:nvSpPr>
          <p:cNvPr id="17" name="직사각형 16"/>
          <p:cNvSpPr/>
          <p:nvPr/>
        </p:nvSpPr>
        <p:spPr>
          <a:xfrm>
            <a:off x="0" y="1403648"/>
            <a:ext cx="3429000" cy="246221"/>
          </a:xfrm>
          <a:prstGeom prst="rect">
            <a:avLst/>
          </a:prstGeom>
        </p:spPr>
        <p:txBody>
          <a:bodyPr>
            <a:spAutoFit/>
          </a:bodyPr>
          <a:lstStyle/>
          <a:p>
            <a:r>
              <a:rPr lang="en-US" altLang="ko-KR" sz="1000" b="1" u="sng" dirty="0"/>
              <a:t>Grammar</a:t>
            </a:r>
            <a:r>
              <a:rPr lang="en-US" altLang="ko-KR" sz="1000" b="1" dirty="0"/>
              <a:t> (</a:t>
            </a:r>
            <a:r>
              <a:rPr lang="en-US" altLang="ko-KR" sz="1000" b="1" i="1" dirty="0"/>
              <a:t>gerunds &amp; infinitives</a:t>
            </a:r>
            <a:r>
              <a:rPr lang="en-US" altLang="ko-KR" sz="1000" b="1" dirty="0"/>
              <a:t>)</a:t>
            </a:r>
            <a:endParaRPr lang="ko-KR" altLang="en-US" sz="1000" dirty="0"/>
          </a:p>
        </p:txBody>
      </p:sp>
      <p:graphicFrame>
        <p:nvGraphicFramePr>
          <p:cNvPr id="19" name="표 18"/>
          <p:cNvGraphicFramePr>
            <a:graphicFrameLocks noGrp="1"/>
          </p:cNvGraphicFramePr>
          <p:nvPr/>
        </p:nvGraphicFramePr>
        <p:xfrm>
          <a:off x="62880" y="1763688"/>
          <a:ext cx="3222104" cy="1294656"/>
        </p:xfrm>
        <a:graphic>
          <a:graphicData uri="http://schemas.openxmlformats.org/drawingml/2006/table">
            <a:tbl>
              <a:tblPr firstRow="1" bandRow="1">
                <a:tableStyleId>{5C22544A-7EE6-4342-B048-85BDC9FD1C3A}</a:tableStyleId>
              </a:tblPr>
              <a:tblGrid>
                <a:gridCol w="3222104"/>
              </a:tblGrid>
              <a:tr h="227856">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800" b="1" u="none" kern="100" dirty="0" smtClean="0">
                          <a:latin typeface="+mn-lt"/>
                          <a:cs typeface="Times New Roman"/>
                        </a:rPr>
                        <a:t>Use the infinitive (</a:t>
                      </a:r>
                      <a:r>
                        <a:rPr lang="en-US" altLang="ko-KR" sz="800" b="1" i="1" u="none" kern="100" dirty="0" smtClean="0">
                          <a:latin typeface="+mn-lt"/>
                          <a:cs typeface="Times New Roman"/>
                        </a:rPr>
                        <a:t>to</a:t>
                      </a:r>
                      <a:r>
                        <a:rPr lang="en-US" altLang="ko-KR" sz="800" b="1" u="none" kern="100" dirty="0" smtClean="0">
                          <a:latin typeface="+mn-lt"/>
                          <a:cs typeface="Times New Roman"/>
                        </a:rPr>
                        <a:t> + verb)</a:t>
                      </a:r>
                      <a:endParaRPr lang="ko-KR" altLang="ko-KR" sz="800" u="none" kern="100" dirty="0" smtClean="0">
                        <a:latin typeface="+mn-lt"/>
                        <a:cs typeface="Times New Roman"/>
                      </a:endParaRPr>
                    </a:p>
                  </a:txBody>
                  <a:tcPr/>
                </a:tc>
              </a:tr>
              <a:tr h="370840">
                <a:tc>
                  <a:txBody>
                    <a:bodyPr/>
                    <a:lstStyle/>
                    <a:p>
                      <a:pPr latinLnBrk="1"/>
                      <a:r>
                        <a:rPr lang="en-US" altLang="ko-KR" sz="800" kern="1200" dirty="0" smtClean="0">
                          <a:solidFill>
                            <a:schemeClr val="dk1"/>
                          </a:solidFill>
                          <a:latin typeface="+mn-lt"/>
                          <a:ea typeface="+mn-ea"/>
                          <a:cs typeface="+mn-cs"/>
                        </a:rPr>
                        <a:t>▶ after adjectives. </a:t>
                      </a:r>
                    </a:p>
                    <a:p>
                      <a:pPr marL="228600" indent="-228600" latinLnBrk="1">
                        <a:buFont typeface="+mj-lt"/>
                        <a:buNone/>
                      </a:pPr>
                      <a:r>
                        <a:rPr lang="en-US" altLang="ko-KR" sz="800" kern="1200" dirty="0" smtClean="0">
                          <a:solidFill>
                            <a:schemeClr val="dk1"/>
                          </a:solidFill>
                          <a:latin typeface="+mn-lt"/>
                          <a:ea typeface="+mn-ea"/>
                          <a:cs typeface="+mn-cs"/>
                        </a:rPr>
                        <a:t>        -</a:t>
                      </a:r>
                      <a:r>
                        <a:rPr lang="en-US" altLang="ko-KR" sz="800" kern="1200" baseline="0" dirty="0" smtClean="0">
                          <a:solidFill>
                            <a:schemeClr val="dk1"/>
                          </a:solidFill>
                          <a:latin typeface="+mn-lt"/>
                          <a:ea typeface="+mn-ea"/>
                          <a:cs typeface="+mn-cs"/>
                        </a:rPr>
                        <a:t> </a:t>
                      </a:r>
                      <a:r>
                        <a:rPr lang="en-US" altLang="ko-KR" sz="800" kern="1200" dirty="0" smtClean="0">
                          <a:solidFill>
                            <a:schemeClr val="dk1"/>
                          </a:solidFill>
                          <a:latin typeface="+mn-lt"/>
                          <a:ea typeface="+mn-ea"/>
                          <a:cs typeface="+mn-cs"/>
                        </a:rPr>
                        <a:t>My house is </a:t>
                      </a:r>
                      <a:r>
                        <a:rPr lang="en-US" altLang="ko-KR" sz="800" b="1" kern="1200" dirty="0" smtClean="0">
                          <a:solidFill>
                            <a:schemeClr val="dk1"/>
                          </a:solidFill>
                          <a:latin typeface="+mn-lt"/>
                          <a:ea typeface="+mn-ea"/>
                          <a:cs typeface="+mn-cs"/>
                        </a:rPr>
                        <a:t>easy to find</a:t>
                      </a:r>
                      <a:r>
                        <a:rPr lang="en-US" altLang="ko-KR" sz="800" kern="1200" dirty="0" smtClean="0">
                          <a:solidFill>
                            <a:schemeClr val="dk1"/>
                          </a:solidFill>
                          <a:latin typeface="+mn-lt"/>
                          <a:ea typeface="+mn-ea"/>
                          <a:cs typeface="+mn-cs"/>
                        </a:rPr>
                        <a:t>.</a:t>
                      </a:r>
                      <a:endParaRPr lang="ko-KR" altLang="ko-KR" sz="800" kern="1200" dirty="0" smtClean="0">
                        <a:solidFill>
                          <a:schemeClr val="dk1"/>
                        </a:solidFill>
                        <a:latin typeface="+mn-lt"/>
                        <a:ea typeface="+mn-ea"/>
                        <a:cs typeface="+mn-cs"/>
                      </a:endParaRPr>
                    </a:p>
                    <a:p>
                      <a:pPr latinLnBrk="1"/>
                      <a:r>
                        <a:rPr lang="en-US" altLang="ko-KR" sz="800" kern="1200" dirty="0" smtClean="0">
                          <a:solidFill>
                            <a:schemeClr val="dk1"/>
                          </a:solidFill>
                          <a:latin typeface="+mn-lt"/>
                          <a:ea typeface="+mn-ea"/>
                          <a:cs typeface="+mn-cs"/>
                        </a:rPr>
                        <a:t> </a:t>
                      </a:r>
                      <a:endParaRPr lang="ko-KR" altLang="ko-KR" sz="800" kern="1200" dirty="0" smtClean="0">
                        <a:solidFill>
                          <a:schemeClr val="dk1"/>
                        </a:solidFill>
                        <a:latin typeface="+mn-lt"/>
                        <a:ea typeface="+mn-ea"/>
                        <a:cs typeface="+mn-cs"/>
                      </a:endParaRPr>
                    </a:p>
                    <a:p>
                      <a:pPr latinLnBrk="1"/>
                      <a:r>
                        <a:rPr lang="en-US" altLang="ko-KR" sz="800" kern="1200" dirty="0" smtClean="0">
                          <a:solidFill>
                            <a:schemeClr val="dk1"/>
                          </a:solidFill>
                          <a:latin typeface="+mn-lt"/>
                          <a:ea typeface="+mn-ea"/>
                          <a:cs typeface="+mn-cs"/>
                        </a:rPr>
                        <a:t>▶ to express a reason or purpose.</a:t>
                      </a:r>
                    </a:p>
                    <a:p>
                      <a:pPr latinLnBrk="1"/>
                      <a:r>
                        <a:rPr lang="en-US" altLang="ko-KR" sz="800" kern="1200" dirty="0" smtClean="0">
                          <a:solidFill>
                            <a:schemeClr val="dk1"/>
                          </a:solidFill>
                          <a:latin typeface="+mn-lt"/>
                          <a:ea typeface="+mn-ea"/>
                          <a:cs typeface="+mn-cs"/>
                        </a:rPr>
                        <a:t>        -He’s saving money </a:t>
                      </a:r>
                      <a:r>
                        <a:rPr lang="en-US" altLang="ko-KR" sz="800" b="1" kern="1200" dirty="0" smtClean="0">
                          <a:solidFill>
                            <a:schemeClr val="dk1"/>
                          </a:solidFill>
                          <a:latin typeface="+mn-lt"/>
                          <a:ea typeface="+mn-ea"/>
                          <a:cs typeface="+mn-cs"/>
                        </a:rPr>
                        <a:t>to buy</a:t>
                      </a:r>
                      <a:r>
                        <a:rPr lang="en-US" altLang="ko-KR" sz="800" kern="1200" dirty="0" smtClean="0">
                          <a:solidFill>
                            <a:schemeClr val="dk1"/>
                          </a:solidFill>
                          <a:latin typeface="+mn-lt"/>
                          <a:ea typeface="+mn-ea"/>
                          <a:cs typeface="+mn-cs"/>
                        </a:rPr>
                        <a:t> a new car.</a:t>
                      </a:r>
                      <a:endParaRPr lang="ko-KR" altLang="ko-KR" sz="800" kern="1200" dirty="0" smtClean="0">
                        <a:solidFill>
                          <a:schemeClr val="dk1"/>
                        </a:solidFill>
                        <a:latin typeface="+mn-lt"/>
                        <a:ea typeface="+mn-ea"/>
                        <a:cs typeface="+mn-cs"/>
                      </a:endParaRPr>
                    </a:p>
                    <a:p>
                      <a:pPr latinLnBrk="1"/>
                      <a:r>
                        <a:rPr lang="en-US" altLang="ko-KR" sz="800" kern="1200" dirty="0" smtClean="0">
                          <a:solidFill>
                            <a:schemeClr val="dk1"/>
                          </a:solidFill>
                          <a:latin typeface="+mn-lt"/>
                          <a:ea typeface="+mn-ea"/>
                          <a:cs typeface="+mn-cs"/>
                        </a:rPr>
                        <a:t> </a:t>
                      </a:r>
                      <a:endParaRPr lang="ko-KR" altLang="ko-KR" sz="800" kern="1200" dirty="0" smtClean="0">
                        <a:solidFill>
                          <a:schemeClr val="dk1"/>
                        </a:solidFill>
                        <a:latin typeface="+mn-lt"/>
                        <a:ea typeface="+mn-ea"/>
                        <a:cs typeface="+mn-cs"/>
                      </a:endParaRPr>
                    </a:p>
                    <a:p>
                      <a:pPr latinLnBrk="1"/>
                      <a:r>
                        <a:rPr lang="en-US" altLang="ko-KR" sz="800" kern="1200" dirty="0" smtClean="0">
                          <a:solidFill>
                            <a:schemeClr val="dk1"/>
                          </a:solidFill>
                          <a:latin typeface="+mn-lt"/>
                          <a:ea typeface="+mn-ea"/>
                          <a:cs typeface="+mn-cs"/>
                        </a:rPr>
                        <a:t>▶ after some verb, e.g., </a:t>
                      </a:r>
                      <a:r>
                        <a:rPr lang="en-US" altLang="ko-KR" sz="800" i="1" kern="1200" dirty="0" smtClean="0">
                          <a:solidFill>
                            <a:schemeClr val="dk1"/>
                          </a:solidFill>
                          <a:latin typeface="+mn-lt"/>
                          <a:ea typeface="+mn-ea"/>
                          <a:cs typeface="+mn-cs"/>
                        </a:rPr>
                        <a:t>want, need, learn.</a:t>
                      </a:r>
                      <a:endParaRPr lang="ko-KR" altLang="ko-KR" sz="800" kern="1200" dirty="0" smtClean="0">
                        <a:solidFill>
                          <a:schemeClr val="dk1"/>
                        </a:solidFill>
                        <a:latin typeface="+mn-lt"/>
                        <a:ea typeface="+mn-ea"/>
                        <a:cs typeface="+mn-cs"/>
                      </a:endParaRPr>
                    </a:p>
                    <a:p>
                      <a:pPr latinLnBrk="1"/>
                      <a:r>
                        <a:rPr lang="en-US" altLang="ko-KR" sz="800" i="1" kern="1200" dirty="0" smtClean="0">
                          <a:solidFill>
                            <a:schemeClr val="dk1"/>
                          </a:solidFill>
                          <a:latin typeface="+mn-lt"/>
                          <a:ea typeface="+mn-ea"/>
                          <a:cs typeface="+mn-cs"/>
                        </a:rPr>
                        <a:t>        </a:t>
                      </a:r>
                      <a:r>
                        <a:rPr lang="en-US" altLang="ko-KR" sz="800" kern="1200" dirty="0" smtClean="0">
                          <a:solidFill>
                            <a:schemeClr val="dk1"/>
                          </a:solidFill>
                          <a:latin typeface="+mn-lt"/>
                          <a:ea typeface="+mn-ea"/>
                          <a:cs typeface="+mn-cs"/>
                        </a:rPr>
                        <a:t>-  She’s never </a:t>
                      </a:r>
                      <a:r>
                        <a:rPr lang="en-US" altLang="ko-KR" sz="800" b="1" kern="1200" dirty="0" smtClean="0">
                          <a:solidFill>
                            <a:schemeClr val="dk1"/>
                          </a:solidFill>
                          <a:latin typeface="+mn-lt"/>
                          <a:ea typeface="+mn-ea"/>
                          <a:cs typeface="+mn-cs"/>
                        </a:rPr>
                        <a:t>learned to drive</a:t>
                      </a:r>
                      <a:r>
                        <a:rPr lang="en-US" altLang="ko-KR" sz="800" kern="1200" dirty="0" smtClean="0">
                          <a:solidFill>
                            <a:schemeClr val="dk1"/>
                          </a:solidFill>
                          <a:latin typeface="+mn-lt"/>
                          <a:ea typeface="+mn-ea"/>
                          <a:cs typeface="+mn-cs"/>
                        </a:rPr>
                        <a:t>.</a:t>
                      </a:r>
                      <a:endParaRPr lang="ko-KR" altLang="ko-KR" sz="800" kern="1200" dirty="0">
                        <a:solidFill>
                          <a:schemeClr val="dk1"/>
                        </a:solidFill>
                        <a:latin typeface="+mn-lt"/>
                        <a:ea typeface="+mn-ea"/>
                        <a:cs typeface="+mn-cs"/>
                      </a:endParaRPr>
                    </a:p>
                  </a:txBody>
                  <a:tcPr/>
                </a:tc>
              </a:tr>
            </a:tbl>
          </a:graphicData>
        </a:graphic>
      </p:graphicFrame>
      <p:graphicFrame>
        <p:nvGraphicFramePr>
          <p:cNvPr id="20" name="표 19"/>
          <p:cNvGraphicFramePr>
            <a:graphicFrameLocks noGrp="1"/>
          </p:cNvGraphicFramePr>
          <p:nvPr/>
        </p:nvGraphicFramePr>
        <p:xfrm>
          <a:off x="53250" y="3275856"/>
          <a:ext cx="3231734" cy="1645920"/>
        </p:xfrm>
        <a:graphic>
          <a:graphicData uri="http://schemas.openxmlformats.org/drawingml/2006/table">
            <a:tbl>
              <a:tblPr firstRow="1" bandRow="1">
                <a:tableStyleId>{5C22544A-7EE6-4342-B048-85BDC9FD1C3A}</a:tableStyleId>
              </a:tblPr>
              <a:tblGrid>
                <a:gridCol w="3231734"/>
              </a:tblGrid>
              <a:tr h="184870">
                <a:tc>
                  <a:txBody>
                    <a:bodyPr/>
                    <a:lstStyle/>
                    <a:p>
                      <a:pPr marL="378460" indent="-124460" algn="l" latinLnBrk="1">
                        <a:spcAft>
                          <a:spcPts val="0"/>
                        </a:spcAft>
                      </a:pPr>
                      <a:r>
                        <a:rPr lang="en-US" altLang="ko-KR" sz="800" b="1" u="none" kern="100" dirty="0" smtClean="0">
                          <a:latin typeface="+mn-lt"/>
                          <a:cs typeface="Times New Roman"/>
                        </a:rPr>
                        <a:t>Use the gerund (verb + -</a:t>
                      </a:r>
                      <a:r>
                        <a:rPr lang="en-US" altLang="ko-KR" sz="800" b="1" i="1" u="none" kern="100" dirty="0" err="1" smtClean="0">
                          <a:latin typeface="+mn-lt"/>
                          <a:cs typeface="Times New Roman"/>
                        </a:rPr>
                        <a:t>ing</a:t>
                      </a:r>
                      <a:r>
                        <a:rPr lang="en-US" altLang="ko-KR" sz="800" b="1" u="none" kern="100" dirty="0" smtClean="0">
                          <a:latin typeface="+mn-lt"/>
                          <a:cs typeface="Times New Roman"/>
                        </a:rPr>
                        <a:t>)</a:t>
                      </a:r>
                      <a:endParaRPr lang="ko-KR" altLang="ko-KR" sz="800" u="none" kern="100" dirty="0">
                        <a:latin typeface="+mn-lt"/>
                        <a:cs typeface="Times New Roman"/>
                      </a:endParaRPr>
                    </a:p>
                  </a:txBody>
                  <a:tcPr/>
                </a:tc>
              </a:tr>
              <a:tr h="1225963">
                <a:tc>
                  <a:txBody>
                    <a:bodyPr/>
                    <a:lstStyle/>
                    <a:p>
                      <a:pPr marL="269875" indent="-269875" algn="just" latinLnBrk="1">
                        <a:spcAft>
                          <a:spcPts val="0"/>
                        </a:spcAft>
                      </a:pPr>
                      <a:r>
                        <a:rPr lang="en-US" altLang="ko-KR" sz="800" kern="1200" dirty="0" smtClean="0">
                          <a:solidFill>
                            <a:schemeClr val="dk1"/>
                          </a:solidFill>
                          <a:latin typeface="+mn-lt"/>
                          <a:ea typeface="+mn-ea"/>
                          <a:cs typeface="+mn-cs"/>
                        </a:rPr>
                        <a:t>▶</a:t>
                      </a:r>
                      <a:r>
                        <a:rPr lang="en-US" altLang="ko-KR" sz="800" kern="100" dirty="0" smtClean="0">
                          <a:latin typeface="+mn-lt"/>
                          <a:cs typeface="Times New Roman"/>
                        </a:rPr>
                        <a:t> after preposition and </a:t>
                      </a:r>
                      <a:r>
                        <a:rPr lang="en-US" altLang="ko-KR" sz="800" kern="100" dirty="0" err="1" smtClean="0">
                          <a:latin typeface="+mn-lt"/>
                          <a:cs typeface="Times New Roman"/>
                        </a:rPr>
                        <a:t>phrasals</a:t>
                      </a:r>
                      <a:r>
                        <a:rPr lang="en-US" altLang="ko-KR" sz="800" kern="100" dirty="0" smtClean="0">
                          <a:latin typeface="+mn-lt"/>
                          <a:cs typeface="Times New Roman"/>
                        </a:rPr>
                        <a:t>: </a:t>
                      </a:r>
                      <a:endParaRPr lang="ko-KR" altLang="ko-KR" sz="800" kern="100" dirty="0" smtClean="0">
                        <a:latin typeface="+mn-lt"/>
                        <a:cs typeface="Times New Roman"/>
                      </a:endParaRPr>
                    </a:p>
                    <a:p>
                      <a:pPr marL="269875" lvl="1" indent="0" algn="just" latinLnBrk="1">
                        <a:spcAft>
                          <a:spcPts val="0"/>
                        </a:spcAft>
                        <a:buFont typeface="굴림"/>
                        <a:buNone/>
                        <a:tabLst>
                          <a:tab pos="630238" algn="l"/>
                        </a:tabLst>
                      </a:pPr>
                      <a:r>
                        <a:rPr lang="en-US" altLang="ko-KR" sz="800" b="1" kern="100" dirty="0" smtClean="0">
                          <a:latin typeface="+mn-lt"/>
                          <a:cs typeface="Times New Roman"/>
                        </a:rPr>
                        <a:t>- After</a:t>
                      </a:r>
                      <a:r>
                        <a:rPr lang="en-US" altLang="ko-KR" sz="800" kern="100" dirty="0" smtClean="0">
                          <a:latin typeface="+mn-lt"/>
                          <a:cs typeface="Times New Roman"/>
                        </a:rPr>
                        <a:t> meet</a:t>
                      </a:r>
                      <a:r>
                        <a:rPr lang="en-US" altLang="ko-KR" sz="800" b="1" kern="100" dirty="0" smtClean="0">
                          <a:latin typeface="+mn-lt"/>
                          <a:cs typeface="Times New Roman"/>
                        </a:rPr>
                        <a:t>ing</a:t>
                      </a:r>
                      <a:r>
                        <a:rPr lang="en-US" altLang="ko-KR" sz="800" kern="100" dirty="0" smtClean="0">
                          <a:latin typeface="+mn-lt"/>
                          <a:cs typeface="Times New Roman"/>
                        </a:rPr>
                        <a:t> him, we left. </a:t>
                      </a:r>
                    </a:p>
                    <a:p>
                      <a:pPr marL="269875" lvl="1" indent="0" algn="just" latinLnBrk="1">
                        <a:spcAft>
                          <a:spcPts val="0"/>
                        </a:spcAft>
                        <a:buFont typeface="굴림"/>
                        <a:buNone/>
                        <a:tabLst>
                          <a:tab pos="630238" algn="l"/>
                        </a:tabLst>
                      </a:pPr>
                      <a:r>
                        <a:rPr lang="en-US" altLang="ko-KR" sz="800" kern="100" dirty="0" smtClean="0">
                          <a:latin typeface="+mn-lt"/>
                          <a:cs typeface="Times New Roman"/>
                        </a:rPr>
                        <a:t>-</a:t>
                      </a:r>
                      <a:r>
                        <a:rPr lang="en-US" altLang="ko-KR" sz="800" kern="100" baseline="0" dirty="0" smtClean="0">
                          <a:latin typeface="+mn-lt"/>
                          <a:cs typeface="Times New Roman"/>
                        </a:rPr>
                        <a:t> </a:t>
                      </a:r>
                      <a:r>
                        <a:rPr lang="en-US" altLang="ko-KR" sz="800" kern="100" dirty="0" smtClean="0">
                          <a:latin typeface="+mn-lt"/>
                          <a:cs typeface="Times New Roman"/>
                        </a:rPr>
                        <a:t>Thank you</a:t>
                      </a:r>
                      <a:r>
                        <a:rPr lang="en-US" altLang="ko-KR" sz="800" b="1" kern="100" dirty="0" smtClean="0">
                          <a:latin typeface="+mn-lt"/>
                          <a:cs typeface="Times New Roman"/>
                        </a:rPr>
                        <a:t> for </a:t>
                      </a:r>
                      <a:r>
                        <a:rPr lang="en-US" altLang="ko-KR" sz="800" kern="100" dirty="0" smtClean="0">
                          <a:latin typeface="+mn-lt"/>
                          <a:cs typeface="Times New Roman"/>
                        </a:rPr>
                        <a:t>invit</a:t>
                      </a:r>
                      <a:r>
                        <a:rPr lang="en-US" altLang="ko-KR" sz="800" b="1" kern="100" dirty="0" smtClean="0">
                          <a:latin typeface="+mn-lt"/>
                          <a:cs typeface="Times New Roman"/>
                        </a:rPr>
                        <a:t>ing </a:t>
                      </a:r>
                      <a:r>
                        <a:rPr lang="en-US" altLang="ko-KR" sz="800" kern="100" dirty="0" smtClean="0">
                          <a:latin typeface="+mn-lt"/>
                          <a:cs typeface="Times New Roman"/>
                        </a:rPr>
                        <a:t>me.</a:t>
                      </a:r>
                      <a:endParaRPr lang="ko-KR" altLang="ko-KR" sz="800" kern="100" dirty="0" smtClean="0">
                        <a:latin typeface="+mn-lt"/>
                        <a:cs typeface="Times New Roman"/>
                      </a:endParaRPr>
                    </a:p>
                    <a:p>
                      <a:pPr marL="269875" lvl="1" indent="0" algn="just" latinLnBrk="1">
                        <a:spcAft>
                          <a:spcPts val="0"/>
                        </a:spcAft>
                        <a:buFont typeface="굴림"/>
                        <a:buNone/>
                        <a:tabLst>
                          <a:tab pos="630238" algn="l"/>
                        </a:tabLst>
                      </a:pPr>
                      <a:r>
                        <a:rPr lang="en-US" altLang="ko-KR" sz="800" kern="100" dirty="0" smtClean="0">
                          <a:latin typeface="+mn-lt"/>
                          <a:cs typeface="Times New Roman"/>
                        </a:rPr>
                        <a:t>- Instead </a:t>
                      </a:r>
                      <a:r>
                        <a:rPr lang="en-US" altLang="ko-KR" sz="800" b="1" kern="100" dirty="0" smtClean="0">
                          <a:latin typeface="+mn-lt"/>
                          <a:cs typeface="Times New Roman"/>
                        </a:rPr>
                        <a:t>of</a:t>
                      </a:r>
                      <a:r>
                        <a:rPr lang="en-US" altLang="ko-KR" sz="800" kern="100" dirty="0" smtClean="0">
                          <a:latin typeface="+mn-lt"/>
                          <a:cs typeface="Times New Roman"/>
                        </a:rPr>
                        <a:t> eat</a:t>
                      </a:r>
                      <a:r>
                        <a:rPr lang="en-US" altLang="ko-KR" sz="800" b="1" kern="100" dirty="0" smtClean="0">
                          <a:latin typeface="+mn-lt"/>
                          <a:cs typeface="Times New Roman"/>
                        </a:rPr>
                        <a:t>ing</a:t>
                      </a:r>
                      <a:r>
                        <a:rPr lang="en-US" altLang="ko-KR" sz="800" kern="100" dirty="0" smtClean="0">
                          <a:latin typeface="+mn-lt"/>
                          <a:cs typeface="Times New Roman"/>
                        </a:rPr>
                        <a:t> at home, we decided to go out.</a:t>
                      </a:r>
                    </a:p>
                    <a:p>
                      <a:pPr marL="269875" lvl="1" indent="-269875" algn="just" latinLnBrk="1">
                        <a:spcAft>
                          <a:spcPts val="0"/>
                        </a:spcAft>
                        <a:buFont typeface="굴림"/>
                        <a:buChar char="-"/>
                        <a:tabLst>
                          <a:tab pos="630238" algn="l"/>
                        </a:tabLst>
                      </a:pPr>
                      <a:endParaRPr lang="ko-KR" altLang="ko-KR" sz="800" kern="100" dirty="0" smtClean="0">
                        <a:latin typeface="+mn-lt"/>
                        <a:cs typeface="Times New Roman"/>
                      </a:endParaRPr>
                    </a:p>
                    <a:p>
                      <a:pPr marL="269875" indent="-269875" algn="just" latinLnBrk="1">
                        <a:spcAft>
                          <a:spcPts val="0"/>
                        </a:spcAft>
                      </a:pPr>
                      <a:r>
                        <a:rPr lang="en-US" altLang="ko-KR" sz="800" kern="1200" dirty="0" smtClean="0">
                          <a:solidFill>
                            <a:schemeClr val="dk1"/>
                          </a:solidFill>
                          <a:latin typeface="+mn-lt"/>
                          <a:ea typeface="+mn-ea"/>
                          <a:cs typeface="+mn-cs"/>
                        </a:rPr>
                        <a:t>▶</a:t>
                      </a:r>
                      <a:r>
                        <a:rPr lang="en-US" altLang="ko-KR" sz="800" kern="100" dirty="0" smtClean="0">
                          <a:latin typeface="+mn-lt"/>
                          <a:cs typeface="Times New Roman"/>
                        </a:rPr>
                        <a:t>as the subject of a sentence.</a:t>
                      </a:r>
                    </a:p>
                    <a:p>
                      <a:pPr marL="269875" indent="0" algn="just" latinLnBrk="1">
                        <a:spcAft>
                          <a:spcPts val="0"/>
                        </a:spcAft>
                        <a:buFontTx/>
                        <a:buChar char="-"/>
                      </a:pPr>
                      <a:r>
                        <a:rPr lang="en-US" altLang="ko-KR" sz="800" b="1" kern="100" dirty="0" smtClean="0">
                          <a:latin typeface="+mn-lt"/>
                          <a:cs typeface="Times New Roman"/>
                        </a:rPr>
                        <a:t>Saving</a:t>
                      </a:r>
                      <a:r>
                        <a:rPr lang="en-US" altLang="ko-KR" sz="800" kern="100" dirty="0" smtClean="0">
                          <a:latin typeface="+mn-lt"/>
                          <a:cs typeface="Times New Roman"/>
                        </a:rPr>
                        <a:t> water is a way of protecting the Earth.</a:t>
                      </a:r>
                    </a:p>
                    <a:p>
                      <a:pPr marL="269875" indent="0" algn="just" latinLnBrk="1">
                        <a:spcAft>
                          <a:spcPts val="0"/>
                        </a:spcAft>
                        <a:buFontTx/>
                        <a:buChar char="-"/>
                      </a:pPr>
                      <a:r>
                        <a:rPr lang="en-US" altLang="ko-KR" sz="800" b="1" kern="100" dirty="0" smtClean="0">
                          <a:latin typeface="+mn-lt"/>
                          <a:cs typeface="Times New Roman"/>
                        </a:rPr>
                        <a:t>Practicing </a:t>
                      </a:r>
                      <a:r>
                        <a:rPr lang="en-US" altLang="ko-KR" sz="800" kern="100" dirty="0" smtClean="0">
                          <a:latin typeface="+mn-lt"/>
                          <a:cs typeface="Times New Roman"/>
                        </a:rPr>
                        <a:t>makes a big difference.</a:t>
                      </a:r>
                    </a:p>
                    <a:p>
                      <a:pPr marL="269875" indent="0" algn="just" latinLnBrk="1">
                        <a:spcAft>
                          <a:spcPts val="0"/>
                        </a:spcAft>
                        <a:buFontTx/>
                        <a:buChar char="-"/>
                      </a:pPr>
                      <a:endParaRPr lang="en-US" altLang="ko-KR" sz="800" kern="100" dirty="0" smtClean="0">
                        <a:latin typeface="+mn-lt"/>
                        <a:cs typeface="Times New Roman"/>
                      </a:endParaRPr>
                    </a:p>
                    <a:p>
                      <a:pPr marL="269875" indent="-269875" algn="just" latinLnBrk="1">
                        <a:spcAft>
                          <a:spcPts val="0"/>
                        </a:spcAft>
                      </a:pPr>
                      <a:r>
                        <a:rPr lang="en-US" altLang="ko-KR" sz="800" kern="1200" dirty="0" smtClean="0">
                          <a:solidFill>
                            <a:schemeClr val="dk1"/>
                          </a:solidFill>
                          <a:latin typeface="+mn-lt"/>
                          <a:ea typeface="+mn-ea"/>
                          <a:cs typeface="+mn-cs"/>
                        </a:rPr>
                        <a:t>▶</a:t>
                      </a:r>
                      <a:r>
                        <a:rPr lang="en-US" altLang="ko-KR" sz="800" kern="100" dirty="0" smtClean="0">
                          <a:latin typeface="+mn-lt"/>
                          <a:cs typeface="Times New Roman"/>
                        </a:rPr>
                        <a:t> after some verbs : </a:t>
                      </a:r>
                      <a:r>
                        <a:rPr lang="en-US" altLang="ko-KR" sz="800" b="1" kern="100" dirty="0" smtClean="0">
                          <a:latin typeface="+mn-lt"/>
                          <a:cs typeface="Times New Roman"/>
                        </a:rPr>
                        <a:t>enjoy, finish, mind, practice,    </a:t>
                      </a:r>
                    </a:p>
                    <a:p>
                      <a:pPr marL="269875" indent="-269875" algn="just" latinLnBrk="1">
                        <a:spcAft>
                          <a:spcPts val="0"/>
                        </a:spcAft>
                      </a:pPr>
                      <a:r>
                        <a:rPr lang="en-US" altLang="ko-KR" sz="800" b="1" kern="100" dirty="0" smtClean="0">
                          <a:latin typeface="+mn-lt"/>
                          <a:cs typeface="Times New Roman"/>
                        </a:rPr>
                        <a:t>       - quit, recommend, stop, suggest</a:t>
                      </a:r>
                      <a:endParaRPr lang="ko-KR" altLang="ko-KR" sz="800" kern="100" dirty="0">
                        <a:latin typeface="+mn-lt"/>
                        <a:cs typeface="Times New Roman"/>
                      </a:endParaRPr>
                    </a:p>
                  </a:txBody>
                  <a:tcPr/>
                </a:tc>
              </a:tr>
            </a:tbl>
          </a:graphicData>
        </a:graphic>
      </p:graphicFrame>
      <p:sp>
        <p:nvSpPr>
          <p:cNvPr id="20482" name="Rectangle 2"/>
          <p:cNvSpPr>
            <a:spLocks noChangeArrowheads="1"/>
          </p:cNvSpPr>
          <p:nvPr/>
        </p:nvSpPr>
        <p:spPr bwMode="auto">
          <a:xfrm>
            <a:off x="3501008" y="1560714"/>
            <a:ext cx="3240360" cy="431586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14300" algn="l" defTabSz="914400" rtl="0" eaLnBrk="1" fontAlgn="base" latinLnBrk="1" hangingPunct="1">
              <a:lnSpc>
                <a:spcPct val="150000"/>
              </a:lnSpc>
              <a:spcBef>
                <a:spcPct val="0"/>
              </a:spcBef>
              <a:spcAft>
                <a:spcPct val="0"/>
              </a:spcAft>
              <a:buClrTx/>
              <a:buSzTx/>
              <a:buFont typeface="+mj-lt"/>
              <a:buAutoNum type="arabicParenR"/>
              <a:tabLst/>
            </a:pPr>
            <a:r>
              <a:rPr kumimoji="1" lang="en-US" altLang="ko-KR" sz="800" b="1" i="0" u="none" strike="noStrike" cap="none" normalizeH="0" baseline="0" dirty="0" smtClean="0">
                <a:ln>
                  <a:noFill/>
                </a:ln>
                <a:solidFill>
                  <a:schemeClr val="tx1"/>
                </a:solidFill>
                <a:effectLst/>
                <a:ea typeface="굴림" pitchFamily="50" charset="-127"/>
                <a:cs typeface="Times New Roman" pitchFamily="18" charset="0"/>
              </a:rPr>
              <a:t>Read an article again. </a:t>
            </a:r>
            <a:r>
              <a:rPr kumimoji="1" lang="en-US" altLang="ko-KR" sz="800" b="1" i="0" u="sng" strike="noStrike" cap="none" normalizeH="0" baseline="0" dirty="0" smtClean="0">
                <a:ln>
                  <a:noFill/>
                </a:ln>
                <a:solidFill>
                  <a:schemeClr val="tx1"/>
                </a:solidFill>
                <a:effectLst/>
                <a:ea typeface="굴림" pitchFamily="50" charset="-127"/>
                <a:cs typeface="Times New Roman" pitchFamily="18" charset="0"/>
              </a:rPr>
              <a:t>Underline</a:t>
            </a:r>
            <a:r>
              <a:rPr kumimoji="1" lang="en-US" altLang="ko-KR" sz="800" b="1" i="0" u="none" strike="noStrike" cap="none" normalizeH="0" baseline="0" dirty="0" smtClean="0">
                <a:ln>
                  <a:noFill/>
                </a:ln>
                <a:solidFill>
                  <a:schemeClr val="tx1"/>
                </a:solidFill>
                <a:effectLst/>
                <a:ea typeface="굴림" pitchFamily="50" charset="-127"/>
                <a:cs typeface="Times New Roman" pitchFamily="18" charset="0"/>
              </a:rPr>
              <a:t> an example of the </a:t>
            </a:r>
            <a:r>
              <a:rPr kumimoji="1" lang="en-US" altLang="ko-KR" sz="800" b="1" i="1" u="none" strike="noStrike" cap="none" normalizeH="0" baseline="0" dirty="0" smtClean="0">
                <a:ln>
                  <a:noFill/>
                </a:ln>
                <a:solidFill>
                  <a:schemeClr val="tx1"/>
                </a:solidFill>
                <a:effectLst/>
                <a:ea typeface="굴림" pitchFamily="50" charset="-127"/>
                <a:cs typeface="Times New Roman" pitchFamily="18" charset="0"/>
              </a:rPr>
              <a:t>gerund</a:t>
            </a:r>
            <a:r>
              <a:rPr kumimoji="1" lang="en-US" altLang="ko-KR" sz="800" b="1" i="0" u="none" strike="noStrike" cap="none" normalizeH="0" baseline="0" dirty="0" smtClean="0">
                <a:ln>
                  <a:noFill/>
                </a:ln>
                <a:solidFill>
                  <a:schemeClr val="tx1"/>
                </a:solidFill>
                <a:effectLst/>
                <a:ea typeface="굴림" pitchFamily="50" charset="-127"/>
                <a:cs typeface="Times New Roman" pitchFamily="18" charset="0"/>
              </a:rPr>
              <a:t>.</a:t>
            </a:r>
          </a:p>
          <a:p>
            <a:pPr marL="0" marR="0" lvl="0" indent="114300" algn="l" defTabSz="914400" rtl="0" eaLnBrk="1" fontAlgn="base" latinLnBrk="1" hangingPunct="1">
              <a:lnSpc>
                <a:spcPct val="150000"/>
              </a:lnSpc>
              <a:spcBef>
                <a:spcPct val="0"/>
              </a:spcBef>
              <a:spcAft>
                <a:spcPct val="0"/>
              </a:spcAft>
              <a:buClrTx/>
              <a:buSzTx/>
              <a:tabLst/>
            </a:pPr>
            <a:endParaRPr kumimoji="1" lang="en-US" altLang="ko-KR" sz="800" b="1" i="0" u="none" strike="noStrike" cap="none" normalizeH="0" baseline="0" dirty="0" smtClean="0">
              <a:ln>
                <a:noFill/>
              </a:ln>
              <a:solidFill>
                <a:schemeClr val="tx1"/>
              </a:solidFill>
              <a:effectLst/>
              <a:ea typeface="굴림" pitchFamily="50" charset="-127"/>
              <a:cs typeface="Times New Roman" pitchFamily="18" charset="0"/>
            </a:endParaRPr>
          </a:p>
          <a:p>
            <a:pPr lvl="0" indent="114300" fontAlgn="base">
              <a:lnSpc>
                <a:spcPct val="150000"/>
              </a:lnSpc>
              <a:spcBef>
                <a:spcPct val="0"/>
              </a:spcBef>
              <a:spcAft>
                <a:spcPct val="0"/>
              </a:spcAft>
              <a:buFont typeface="+mj-lt"/>
              <a:buAutoNum type="arabicParenR" startAt="2"/>
            </a:pPr>
            <a:r>
              <a:rPr kumimoji="1" lang="en-US" altLang="ko-KR" sz="800" b="1" i="0" u="none" strike="noStrike" cap="none" normalizeH="0" baseline="0" dirty="0" smtClean="0">
                <a:ln>
                  <a:noFill/>
                </a:ln>
                <a:solidFill>
                  <a:schemeClr val="tx1"/>
                </a:solidFill>
                <a:effectLst/>
                <a:ea typeface="굴림" pitchFamily="50" charset="-127"/>
                <a:cs typeface="Times New Roman" pitchFamily="18" charset="0"/>
              </a:rPr>
              <a:t>Fill in the blank with correct form</a:t>
            </a:r>
            <a:endParaRPr kumimoji="1" lang="en-US" altLang="ko-KR" sz="800" b="1" i="0" u="none" strike="noStrike" cap="none" normalizeH="0" baseline="0" dirty="0" smtClean="0">
              <a:ln>
                <a:noFill/>
              </a:ln>
              <a:solidFill>
                <a:schemeClr val="tx1"/>
              </a:solidFill>
              <a:effectLst/>
              <a:ea typeface="굴림" pitchFamily="50" charset="-127"/>
            </a:endParaRPr>
          </a:p>
          <a:p>
            <a:pPr marL="0" marR="0" lvl="0" indent="114300" algn="l" defTabSz="914400" rtl="0" eaLnBrk="0" fontAlgn="base" latinLnBrk="0" hangingPunct="0">
              <a:lnSpc>
                <a:spcPct val="150000"/>
              </a:lnSpc>
              <a:spcBef>
                <a:spcPct val="0"/>
              </a:spcBef>
              <a:spcAft>
                <a:spcPct val="0"/>
              </a:spcAft>
              <a:buClrTx/>
              <a:buSzTx/>
              <a:buFontTx/>
              <a:buNone/>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a. Mary enjoy </a:t>
            </a:r>
            <a:r>
              <a:rPr kumimoji="1" lang="en-US" altLang="ko-KR" sz="800" i="0" u="sng" strike="noStrike" cap="none" normalizeH="0" baseline="0" dirty="0" smtClean="0">
                <a:ln>
                  <a:noFill/>
                </a:ln>
                <a:solidFill>
                  <a:schemeClr val="tx1"/>
                </a:solidFill>
                <a:effectLst/>
                <a:ea typeface="굴림" pitchFamily="50" charset="-127"/>
                <a:cs typeface="Times New Roman" pitchFamily="18" charset="0"/>
              </a:rPr>
              <a:t>            </a:t>
            </a: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 to music. (listen)</a:t>
            </a:r>
            <a:endParaRPr kumimoji="1" lang="en-US" altLang="ko-KR" sz="800" i="0" u="none" strike="noStrike" cap="none" normalizeH="0" baseline="0" dirty="0" smtClean="0">
              <a:ln>
                <a:noFill/>
              </a:ln>
              <a:solidFill>
                <a:schemeClr val="tx1"/>
              </a:solidFill>
              <a:effectLst/>
              <a:ea typeface="굴림" pitchFamily="50" charset="-127"/>
            </a:endParaRPr>
          </a:p>
          <a:p>
            <a:pPr marL="0" marR="0" lvl="0" indent="114300" algn="l" defTabSz="914400" rtl="0" eaLnBrk="0" fontAlgn="base" latinLnBrk="0" hangingPunct="0">
              <a:lnSpc>
                <a:spcPct val="150000"/>
              </a:lnSpc>
              <a:spcBef>
                <a:spcPct val="0"/>
              </a:spcBef>
              <a:spcAft>
                <a:spcPct val="0"/>
              </a:spcAft>
              <a:buClrTx/>
              <a:buSzTx/>
              <a:buFontTx/>
              <a:buNone/>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b. I don’t mind </a:t>
            </a:r>
            <a:r>
              <a:rPr kumimoji="1" lang="en-US" altLang="ko-KR" sz="800" i="0" u="sng" strike="noStrike" cap="none" normalizeH="0" baseline="0" dirty="0" smtClean="0">
                <a:ln>
                  <a:noFill/>
                </a:ln>
                <a:solidFill>
                  <a:schemeClr val="tx1"/>
                </a:solidFill>
                <a:effectLst/>
                <a:ea typeface="굴림" pitchFamily="50" charset="-127"/>
                <a:cs typeface="Times New Roman" pitchFamily="18" charset="0"/>
              </a:rPr>
              <a:t>              </a:t>
            </a: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 the washing up. (do)</a:t>
            </a:r>
            <a:endParaRPr kumimoji="1" lang="en-US" altLang="ko-KR" sz="800" i="0" u="none" strike="noStrike" cap="none" normalizeH="0" baseline="0" dirty="0" smtClean="0">
              <a:ln>
                <a:noFill/>
              </a:ln>
              <a:solidFill>
                <a:schemeClr val="tx1"/>
              </a:solidFill>
              <a:effectLst/>
              <a:ea typeface="굴림" pitchFamily="50" charset="-127"/>
            </a:endParaRPr>
          </a:p>
          <a:p>
            <a:pPr marL="0" marR="0" lvl="0" indent="114300" algn="l" defTabSz="914400" rtl="0" eaLnBrk="0" fontAlgn="base" latinLnBrk="0" hangingPunct="0">
              <a:lnSpc>
                <a:spcPct val="150000"/>
              </a:lnSpc>
              <a:spcBef>
                <a:spcPct val="0"/>
              </a:spcBef>
              <a:spcAft>
                <a:spcPct val="0"/>
              </a:spcAft>
              <a:buClrTx/>
              <a:buSzTx/>
              <a:buFontTx/>
              <a:buNone/>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c. Mathew is really good at </a:t>
            </a:r>
            <a:r>
              <a:rPr kumimoji="1" lang="en-US" altLang="ko-KR" sz="800" i="0" u="sng" strike="noStrike" cap="none" normalizeH="0" baseline="0" dirty="0" smtClean="0">
                <a:ln>
                  <a:noFill/>
                </a:ln>
                <a:solidFill>
                  <a:schemeClr val="tx1"/>
                </a:solidFill>
                <a:effectLst/>
                <a:ea typeface="굴림" pitchFamily="50" charset="-127"/>
                <a:cs typeface="Times New Roman" pitchFamily="18" charset="0"/>
              </a:rPr>
              <a:t>           </a:t>
            </a: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 (cook)</a:t>
            </a:r>
            <a:endParaRPr kumimoji="1" lang="en-US" altLang="ko-KR" sz="800" i="0" u="none" strike="noStrike" cap="none" normalizeH="0" baseline="0" dirty="0" smtClean="0">
              <a:ln>
                <a:noFill/>
              </a:ln>
              <a:solidFill>
                <a:schemeClr val="tx1"/>
              </a:solidFill>
              <a:effectLst/>
              <a:ea typeface="굴림" pitchFamily="50" charset="-127"/>
            </a:endParaRPr>
          </a:p>
          <a:p>
            <a:pPr marL="0" marR="0" lvl="0" indent="114300" algn="l" defTabSz="914400" rtl="0" eaLnBrk="0" fontAlgn="base" latinLnBrk="0" hangingPunct="0">
              <a:lnSpc>
                <a:spcPct val="150000"/>
              </a:lnSpc>
              <a:spcBef>
                <a:spcPct val="0"/>
              </a:spcBef>
              <a:spcAft>
                <a:spcPct val="0"/>
              </a:spcAft>
              <a:buClrTx/>
              <a:buSzTx/>
              <a:buFontTx/>
              <a:buNone/>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d. She is interested in </a:t>
            </a:r>
            <a:r>
              <a:rPr kumimoji="1" lang="en-US" altLang="ko-KR" sz="800" i="0" u="sng" strike="noStrike" cap="none" normalizeH="0" baseline="0" dirty="0" smtClean="0">
                <a:ln>
                  <a:noFill/>
                </a:ln>
                <a:solidFill>
                  <a:schemeClr val="tx1"/>
                </a:solidFill>
                <a:effectLst/>
                <a:ea typeface="굴림" pitchFamily="50" charset="-127"/>
                <a:cs typeface="Times New Roman" pitchFamily="18" charset="0"/>
              </a:rPr>
              <a:t>              </a:t>
            </a: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 a doctor. (become)</a:t>
            </a:r>
            <a:endParaRPr kumimoji="1" lang="en-US" altLang="ko-KR" sz="800" i="0" u="none" strike="noStrike" cap="none" normalizeH="0" baseline="0" dirty="0" smtClean="0">
              <a:ln>
                <a:noFill/>
              </a:ln>
              <a:solidFill>
                <a:schemeClr val="tx1"/>
              </a:solidFill>
              <a:effectLst/>
              <a:ea typeface="굴림" pitchFamily="50" charset="-127"/>
            </a:endParaRPr>
          </a:p>
          <a:p>
            <a:pPr marL="0" marR="0" lvl="0" indent="114300" algn="l" defTabSz="914400" rtl="0" eaLnBrk="0" fontAlgn="base" latinLnBrk="0" hangingPunct="0">
              <a:lnSpc>
                <a:spcPct val="150000"/>
              </a:lnSpc>
              <a:spcBef>
                <a:spcPct val="0"/>
              </a:spcBef>
              <a:spcAft>
                <a:spcPct val="0"/>
              </a:spcAft>
              <a:buClrTx/>
              <a:buSzTx/>
              <a:buFontTx/>
              <a:buNone/>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e. I don’t feel like </a:t>
            </a:r>
            <a:r>
              <a:rPr kumimoji="1" lang="en-US" altLang="ko-KR" sz="800" i="0" u="sng" strike="noStrike" cap="none" normalizeH="0" baseline="0" dirty="0" smtClean="0">
                <a:ln>
                  <a:noFill/>
                </a:ln>
                <a:solidFill>
                  <a:schemeClr val="tx1"/>
                </a:solidFill>
                <a:effectLst/>
                <a:ea typeface="굴림" pitchFamily="50" charset="-127"/>
                <a:cs typeface="Times New Roman" pitchFamily="18" charset="0"/>
              </a:rPr>
              <a:t>              </a:t>
            </a: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 English today. (study)</a:t>
            </a:r>
            <a:endParaRPr kumimoji="1" lang="en-US" altLang="ko-KR" sz="800" i="0" u="none" strike="noStrike" cap="none" normalizeH="0" baseline="0" dirty="0" smtClean="0">
              <a:ln>
                <a:noFill/>
              </a:ln>
              <a:solidFill>
                <a:schemeClr val="tx1"/>
              </a:solidFill>
              <a:effectLst/>
              <a:ea typeface="굴림" pitchFamily="50" charset="-127"/>
            </a:endParaRPr>
          </a:p>
          <a:p>
            <a:pPr marL="0" marR="0" lvl="0" indent="114300" algn="l" defTabSz="914400" rtl="0" eaLnBrk="0" fontAlgn="base" latinLnBrk="0" hangingPunct="0">
              <a:lnSpc>
                <a:spcPct val="150000"/>
              </a:lnSpc>
              <a:spcBef>
                <a:spcPct val="0"/>
              </a:spcBef>
              <a:spcAft>
                <a:spcPct val="0"/>
              </a:spcAft>
              <a:buClrTx/>
              <a:buSzTx/>
              <a:buFontTx/>
              <a:buNone/>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f. </a:t>
            </a:r>
            <a:r>
              <a:rPr kumimoji="1" lang="en-US" altLang="ko-KR" sz="800" i="0" u="sng" strike="noStrike" cap="none" normalizeH="0" baseline="0" dirty="0" smtClean="0">
                <a:ln>
                  <a:noFill/>
                </a:ln>
                <a:solidFill>
                  <a:schemeClr val="tx1"/>
                </a:solidFill>
                <a:effectLst/>
                <a:ea typeface="굴림" pitchFamily="50" charset="-127"/>
                <a:cs typeface="Times New Roman" pitchFamily="18" charset="0"/>
              </a:rPr>
              <a:t>          </a:t>
            </a: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 sport every day is good for your health. (do)</a:t>
            </a:r>
            <a:endParaRPr kumimoji="1" lang="en-US" altLang="ko-KR" sz="800" i="0" u="none" strike="noStrike" cap="none" normalizeH="0" baseline="0" dirty="0" smtClean="0">
              <a:ln>
                <a:noFill/>
              </a:ln>
              <a:solidFill>
                <a:schemeClr val="tx1"/>
              </a:solidFill>
              <a:effectLst/>
              <a:ea typeface="굴림" pitchFamily="50" charset="-127"/>
            </a:endParaRPr>
          </a:p>
          <a:p>
            <a:pPr marL="0" marR="0" lvl="0" indent="114300" algn="l" defTabSz="914400" rtl="0" eaLnBrk="0" fontAlgn="base" latinLnBrk="0" hangingPunct="0">
              <a:lnSpc>
                <a:spcPct val="150000"/>
              </a:lnSpc>
              <a:spcBef>
                <a:spcPct val="0"/>
              </a:spcBef>
              <a:spcAft>
                <a:spcPct val="0"/>
              </a:spcAft>
              <a:buClrTx/>
              <a:buSzTx/>
              <a:buFontTx/>
              <a:buNone/>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g. They suggested </a:t>
            </a:r>
            <a:r>
              <a:rPr kumimoji="1" lang="en-US" altLang="ko-KR" sz="800" i="0" u="sng" strike="noStrike" cap="none" normalizeH="0" baseline="0" dirty="0" smtClean="0">
                <a:ln>
                  <a:noFill/>
                </a:ln>
                <a:solidFill>
                  <a:schemeClr val="tx1"/>
                </a:solidFill>
                <a:effectLst/>
                <a:ea typeface="굴림" pitchFamily="50" charset="-127"/>
                <a:cs typeface="Times New Roman" pitchFamily="18" charset="0"/>
              </a:rPr>
              <a:t>             </a:t>
            </a: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 by bus. (travel)</a:t>
            </a:r>
          </a:p>
          <a:p>
            <a:pPr marL="0" marR="0" lvl="0" indent="114300" algn="l" defTabSz="914400" rtl="0" eaLnBrk="0" fontAlgn="base" latinLnBrk="0" hangingPunct="0">
              <a:lnSpc>
                <a:spcPct val="150000"/>
              </a:lnSpc>
              <a:spcBef>
                <a:spcPct val="0"/>
              </a:spcBef>
              <a:spcAft>
                <a:spcPct val="0"/>
              </a:spcAft>
              <a:buClrTx/>
              <a:buSzTx/>
              <a:buFontTx/>
              <a:buNone/>
              <a:tabLst/>
            </a:pPr>
            <a:endParaRPr kumimoji="1" lang="en-US" altLang="ko-KR" sz="800" i="0" u="none" strike="noStrike" cap="none" normalizeH="0" baseline="0" dirty="0" smtClean="0">
              <a:ln>
                <a:noFill/>
              </a:ln>
              <a:solidFill>
                <a:schemeClr val="tx1"/>
              </a:solidFill>
              <a:effectLst/>
              <a:ea typeface="굴림" pitchFamily="50" charset="-127"/>
              <a:cs typeface="Times New Roman" pitchFamily="18" charset="0"/>
            </a:endParaRPr>
          </a:p>
          <a:p>
            <a:pPr lvl="0" indent="114300" eaLnBrk="0" fontAlgn="base" latinLnBrk="0" hangingPunct="0">
              <a:lnSpc>
                <a:spcPct val="150000"/>
              </a:lnSpc>
              <a:spcBef>
                <a:spcPct val="0"/>
              </a:spcBef>
              <a:spcAft>
                <a:spcPct val="0"/>
              </a:spcAft>
              <a:buFont typeface="+mj-lt"/>
              <a:buAutoNum type="arabicParenR" startAt="3"/>
            </a:pPr>
            <a:r>
              <a:rPr kumimoji="1" lang="en-US" altLang="ko-KR" sz="800" b="1" i="0" u="none" strike="noStrike" cap="none" normalizeH="0" baseline="0" dirty="0" smtClean="0">
                <a:ln>
                  <a:noFill/>
                </a:ln>
                <a:solidFill>
                  <a:schemeClr val="tx1"/>
                </a:solidFill>
                <a:effectLst/>
                <a:ea typeface="굴림" pitchFamily="50" charset="-127"/>
                <a:cs typeface="Times New Roman" pitchFamily="18" charset="0"/>
              </a:rPr>
              <a:t>Correct the mistake.</a:t>
            </a:r>
            <a:endParaRPr kumimoji="1" lang="en-US" altLang="ko-KR" sz="800" b="1" dirty="0">
              <a:ea typeface="굴림" pitchFamily="50" charset="-127"/>
              <a:cs typeface="Times New Roman" pitchFamily="18" charset="0"/>
            </a:endParaRPr>
          </a:p>
          <a:p>
            <a:pPr marL="85725" lvl="0" indent="95250" eaLnBrk="0" fontAlgn="base" latinLnBrk="0" hangingPunct="0">
              <a:lnSpc>
                <a:spcPct val="150000"/>
              </a:lnSpc>
              <a:spcBef>
                <a:spcPct val="0"/>
              </a:spcBef>
              <a:spcAft>
                <a:spcPct val="0"/>
              </a:spcAft>
              <a:buFont typeface="+mj-lt"/>
              <a:buAutoNum type="alphaLcPeriod"/>
              <a:tabLst>
                <a:tab pos="85725" algn="l"/>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 I finished to read Harry Potter.</a:t>
            </a:r>
          </a:p>
          <a:p>
            <a:pPr marL="85725" lvl="0" indent="95250" eaLnBrk="0" fontAlgn="base" latinLnBrk="0" hangingPunct="0">
              <a:lnSpc>
                <a:spcPct val="150000"/>
              </a:lnSpc>
              <a:spcBef>
                <a:spcPct val="0"/>
              </a:spcBef>
              <a:spcAft>
                <a:spcPct val="0"/>
              </a:spcAft>
              <a:buFont typeface="+mj-lt"/>
              <a:buAutoNum type="alphaLcPeriod"/>
              <a:tabLst>
                <a:tab pos="85725" algn="l"/>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I don’t like read the newspaper.</a:t>
            </a:r>
          </a:p>
          <a:p>
            <a:pPr marL="85725" lvl="0" indent="95250" eaLnBrk="0" fontAlgn="base" latinLnBrk="0" hangingPunct="0">
              <a:lnSpc>
                <a:spcPct val="150000"/>
              </a:lnSpc>
              <a:spcBef>
                <a:spcPct val="0"/>
              </a:spcBef>
              <a:spcAft>
                <a:spcPct val="0"/>
              </a:spcAft>
              <a:buFont typeface="+mj-lt"/>
              <a:buAutoNum type="alphaLcPeriod"/>
              <a:tabLst>
                <a:tab pos="85725" algn="l"/>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Before to start,……….</a:t>
            </a:r>
          </a:p>
          <a:p>
            <a:pPr marL="85725" lvl="0" indent="95250" eaLnBrk="0" fontAlgn="base" latinLnBrk="0" hangingPunct="0">
              <a:lnSpc>
                <a:spcPct val="150000"/>
              </a:lnSpc>
              <a:spcBef>
                <a:spcPct val="0"/>
              </a:spcBef>
              <a:spcAft>
                <a:spcPct val="0"/>
              </a:spcAft>
              <a:buFont typeface="+mj-lt"/>
              <a:buAutoNum type="alphaLcPeriod"/>
              <a:tabLst>
                <a:tab pos="85725" algn="l"/>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Laura enjoys to be alone sometimes.</a:t>
            </a:r>
          </a:p>
          <a:p>
            <a:pPr marL="85725" lvl="0" indent="95250" eaLnBrk="0" fontAlgn="base" latinLnBrk="0" hangingPunct="0">
              <a:lnSpc>
                <a:spcPct val="150000"/>
              </a:lnSpc>
              <a:spcBef>
                <a:spcPct val="0"/>
              </a:spcBef>
              <a:spcAft>
                <a:spcPct val="0"/>
              </a:spcAft>
              <a:buFont typeface="+mj-lt"/>
              <a:buAutoNum type="alphaLcPeriod"/>
              <a:tabLst>
                <a:tab pos="85725" algn="l"/>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 don’t mind to help.</a:t>
            </a:r>
          </a:p>
          <a:p>
            <a:pPr marL="85725" lvl="0" indent="95250" eaLnBrk="0" fontAlgn="base" latinLnBrk="0" hangingPunct="0">
              <a:lnSpc>
                <a:spcPct val="150000"/>
              </a:lnSpc>
              <a:spcBef>
                <a:spcPct val="0"/>
              </a:spcBef>
              <a:spcAft>
                <a:spcPct val="0"/>
              </a:spcAft>
              <a:buFont typeface="+mj-lt"/>
              <a:buAutoNum type="alphaLcPeriod"/>
              <a:tabLst>
                <a:tab pos="85725" algn="l"/>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She refused telling me</a:t>
            </a:r>
          </a:p>
          <a:p>
            <a:pPr marL="85725" lvl="0" indent="95250" eaLnBrk="0" fontAlgn="base" latinLnBrk="0" hangingPunct="0">
              <a:lnSpc>
                <a:spcPct val="150000"/>
              </a:lnSpc>
              <a:spcBef>
                <a:spcPct val="0"/>
              </a:spcBef>
              <a:spcAft>
                <a:spcPct val="0"/>
              </a:spcAft>
              <a:buFont typeface="+mj-lt"/>
              <a:buAutoNum type="alphaLcPeriod"/>
              <a:tabLst>
                <a:tab pos="85725" algn="l"/>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Do you mind not to smoke?</a:t>
            </a:r>
          </a:p>
          <a:p>
            <a:pPr marL="85725" lvl="0" indent="95250" eaLnBrk="0" fontAlgn="base" latinLnBrk="0" hangingPunct="0">
              <a:lnSpc>
                <a:spcPct val="150000"/>
              </a:lnSpc>
              <a:spcBef>
                <a:spcPct val="0"/>
              </a:spcBef>
              <a:spcAft>
                <a:spcPct val="0"/>
              </a:spcAft>
              <a:buFont typeface="+mj-lt"/>
              <a:buAutoNum type="alphaLcPeriod"/>
              <a:tabLst>
                <a:tab pos="85725" algn="l"/>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I decided going without it.</a:t>
            </a:r>
          </a:p>
          <a:p>
            <a:pPr lvl="0" indent="114300" eaLnBrk="0" fontAlgn="base" latinLnBrk="0" hangingPunct="0">
              <a:lnSpc>
                <a:spcPct val="150000"/>
              </a:lnSpc>
              <a:spcBef>
                <a:spcPct val="0"/>
              </a:spcBef>
              <a:spcAft>
                <a:spcPct val="0"/>
              </a:spcAft>
            </a:pPr>
            <a:endParaRPr kumimoji="1" lang="en-US" altLang="ko-KR" sz="800" i="0" u="none" strike="noStrike" cap="none" normalizeH="0" baseline="0" dirty="0" smtClean="0">
              <a:ln>
                <a:noFill/>
              </a:ln>
              <a:solidFill>
                <a:schemeClr val="tx1"/>
              </a:solidFill>
              <a:effectLst/>
              <a:ea typeface="굴림" pitchFamily="50" charset="-127"/>
            </a:endParaRPr>
          </a:p>
          <a:p>
            <a:pPr marL="0" marR="0" lvl="0" indent="114300" algn="l" defTabSz="914400" rtl="0" eaLnBrk="0" fontAlgn="base" latinLnBrk="0" hangingPunct="0">
              <a:lnSpc>
                <a:spcPct val="150000"/>
              </a:lnSpc>
              <a:spcBef>
                <a:spcPct val="0"/>
              </a:spcBef>
              <a:spcAft>
                <a:spcPct val="0"/>
              </a:spcAft>
              <a:buClrTx/>
              <a:buSzTx/>
              <a:buFontTx/>
              <a:buNone/>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     </a:t>
            </a:r>
            <a:endParaRPr kumimoji="1" lang="en-US" altLang="ko-KR" sz="800" i="0" u="none" strike="noStrike" cap="none" normalizeH="0" baseline="0" dirty="0" smtClean="0">
              <a:ln>
                <a:noFill/>
              </a:ln>
              <a:solidFill>
                <a:schemeClr val="tx1"/>
              </a:solidFill>
              <a:effectLst/>
              <a:ea typeface="굴림" pitchFamily="50" charset="-127"/>
            </a:endParaRPr>
          </a:p>
        </p:txBody>
      </p:sp>
      <p:sp>
        <p:nvSpPr>
          <p:cNvPr id="20483" name="Rectangle 3"/>
          <p:cNvSpPr>
            <a:spLocks noChangeArrowheads="1"/>
          </p:cNvSpPr>
          <p:nvPr/>
        </p:nvSpPr>
        <p:spPr bwMode="auto">
          <a:xfrm>
            <a:off x="-243408" y="5991836"/>
            <a:ext cx="324036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49238" algn="l" defTabSz="914400" rtl="0" eaLnBrk="0" fontAlgn="base" latinLnBrk="0" hangingPunct="0">
              <a:lnSpc>
                <a:spcPct val="150000"/>
              </a:lnSpc>
              <a:spcBef>
                <a:spcPct val="0"/>
              </a:spcBef>
              <a:spcAft>
                <a:spcPct val="0"/>
              </a:spcAft>
              <a:buClrTx/>
              <a:buSzTx/>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1) Which of the 7 resorts would you most </a:t>
            </a:r>
          </a:p>
          <a:p>
            <a:pPr marL="0" marR="0" lvl="0" indent="249238" algn="l" defTabSz="914400" rtl="0" eaLnBrk="0" fontAlgn="base" latinLnBrk="0" hangingPunct="0">
              <a:lnSpc>
                <a:spcPct val="150000"/>
              </a:lnSpc>
              <a:spcBef>
                <a:spcPct val="0"/>
              </a:spcBef>
              <a:spcAft>
                <a:spcPct val="0"/>
              </a:spcAft>
              <a:buClrTx/>
              <a:buSzTx/>
              <a:tabLst/>
            </a:pPr>
            <a:r>
              <a:rPr kumimoji="1" lang="en-US" altLang="ko-KR" sz="800" dirty="0" smtClean="0">
                <a:ea typeface="굴림" pitchFamily="50" charset="-127"/>
                <a:cs typeface="Times New Roman" pitchFamily="18" charset="0"/>
              </a:rPr>
              <a:t>    </a:t>
            </a: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like to visit? </a:t>
            </a:r>
            <a:endParaRPr kumimoji="1" lang="en-US" altLang="ko-KR" sz="800" i="0" u="none" strike="noStrike" cap="none" normalizeH="0" baseline="0" dirty="0" smtClean="0">
              <a:ln>
                <a:noFill/>
              </a:ln>
              <a:solidFill>
                <a:schemeClr val="tx1"/>
              </a:solidFill>
              <a:effectLst/>
              <a:ea typeface="굴림" pitchFamily="50" charset="-127"/>
            </a:endParaRPr>
          </a:p>
          <a:p>
            <a:pPr marL="0" marR="0" lvl="0" indent="249238" algn="l" defTabSz="914400" rtl="0" eaLnBrk="0" fontAlgn="base" latinLnBrk="0" hangingPunct="0">
              <a:lnSpc>
                <a:spcPct val="150000"/>
              </a:lnSpc>
              <a:spcBef>
                <a:spcPct val="0"/>
              </a:spcBef>
              <a:spcAft>
                <a:spcPct val="0"/>
              </a:spcAft>
              <a:buClrTx/>
              <a:buSzTx/>
              <a:buFontTx/>
              <a:buNone/>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   Think about two reasons why you would </a:t>
            </a:r>
          </a:p>
          <a:p>
            <a:pPr marL="0" marR="0" lvl="0" indent="249238" algn="l" defTabSz="914400" rtl="0" eaLnBrk="0" fontAlgn="base" latinLnBrk="0" hangingPunct="0">
              <a:lnSpc>
                <a:spcPct val="150000"/>
              </a:lnSpc>
              <a:spcBef>
                <a:spcPct val="0"/>
              </a:spcBef>
              <a:spcAft>
                <a:spcPct val="0"/>
              </a:spcAft>
              <a:buClrTx/>
              <a:buSzTx/>
              <a:buFontTx/>
              <a:buNone/>
              <a:tabLst/>
            </a:pPr>
            <a:r>
              <a:rPr kumimoji="1" lang="en-US" altLang="ko-KR" sz="800" dirty="0" smtClean="0">
                <a:ea typeface="굴림" pitchFamily="50" charset="-127"/>
                <a:cs typeface="Times New Roman" pitchFamily="18" charset="0"/>
              </a:rPr>
              <a:t>    </a:t>
            </a: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like most that one. Talk with your partner. </a:t>
            </a:r>
            <a:endParaRPr kumimoji="1" lang="en-US" altLang="ko-KR" sz="800" i="0" u="none" strike="noStrike" cap="none" normalizeH="0" baseline="0" dirty="0" smtClean="0">
              <a:ln>
                <a:noFill/>
              </a:ln>
              <a:solidFill>
                <a:schemeClr val="tx1"/>
              </a:solidFill>
              <a:effectLst/>
              <a:ea typeface="굴림" pitchFamily="50" charset="-127"/>
            </a:endParaRPr>
          </a:p>
          <a:p>
            <a:pPr marL="0" marR="0" lvl="0" indent="249238" algn="l" defTabSz="914400" rtl="0" eaLnBrk="0" fontAlgn="base" latinLnBrk="0" hangingPunct="0">
              <a:lnSpc>
                <a:spcPct val="150000"/>
              </a:lnSpc>
              <a:spcBef>
                <a:spcPct val="0"/>
              </a:spcBef>
              <a:spcAft>
                <a:spcPct val="0"/>
              </a:spcAft>
              <a:buClrTx/>
              <a:buSzTx/>
              <a:buFontTx/>
              <a:buNone/>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2</a:t>
            </a:r>
            <a:r>
              <a:rPr kumimoji="1" lang="en-US" altLang="ko-KR" sz="800" dirty="0" smtClean="0">
                <a:ea typeface="굴림" pitchFamily="50" charset="-127"/>
                <a:cs typeface="Times New Roman" pitchFamily="18" charset="0"/>
              </a:rPr>
              <a:t>)</a:t>
            </a: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 If you have any experience related to “Eco-friendly”, </a:t>
            </a:r>
          </a:p>
          <a:p>
            <a:pPr marL="0" marR="0" lvl="0" indent="249238" algn="l" defTabSz="914400" rtl="0" eaLnBrk="0" fontAlgn="base" latinLnBrk="0" hangingPunct="0">
              <a:lnSpc>
                <a:spcPct val="150000"/>
              </a:lnSpc>
              <a:spcBef>
                <a:spcPct val="0"/>
              </a:spcBef>
              <a:spcAft>
                <a:spcPct val="0"/>
              </a:spcAft>
              <a:buClrTx/>
              <a:buSzTx/>
              <a:buFontTx/>
              <a:buNone/>
              <a:tabLst/>
            </a:pPr>
            <a:r>
              <a:rPr kumimoji="1" lang="en-US" altLang="ko-KR" sz="800" i="0" u="none" strike="noStrike" cap="none" normalizeH="0" baseline="0" dirty="0" smtClean="0">
                <a:ln>
                  <a:noFill/>
                </a:ln>
                <a:solidFill>
                  <a:schemeClr val="tx1"/>
                </a:solidFill>
                <a:effectLst/>
                <a:ea typeface="굴림" pitchFamily="50" charset="-127"/>
                <a:cs typeface="Times New Roman" pitchFamily="18" charset="0"/>
              </a:rPr>
              <a:t>    share it with your partner.</a:t>
            </a:r>
            <a:endParaRPr kumimoji="1" lang="en-US" altLang="ko-KR" sz="800" i="0" u="none" strike="noStrike" cap="none" normalizeH="0" baseline="0" dirty="0" smtClean="0">
              <a:ln>
                <a:noFill/>
              </a:ln>
              <a:solidFill>
                <a:schemeClr val="tx1"/>
              </a:solidFill>
              <a:effectLst/>
              <a:ea typeface="굴림" pitchFamily="50" charset="-127"/>
            </a:endParaRPr>
          </a:p>
          <a:p>
            <a:pPr marL="0" marR="0" lvl="0" indent="249238" algn="l" defTabSz="914400" rtl="0" eaLnBrk="0" fontAlgn="base" latinLnBrk="0" hangingPunct="0">
              <a:lnSpc>
                <a:spcPct val="150000"/>
              </a:lnSpc>
              <a:spcBef>
                <a:spcPct val="0"/>
              </a:spcBef>
              <a:spcAft>
                <a:spcPct val="0"/>
              </a:spcAft>
              <a:buClrTx/>
              <a:buSzTx/>
              <a:buFontTx/>
              <a:buNone/>
              <a:tabLst/>
            </a:pPr>
            <a:r>
              <a:rPr kumimoji="1" lang="en-US" altLang="ko-KR" sz="800" i="1" u="none" strike="noStrike" cap="none" normalizeH="0" baseline="0" dirty="0" smtClean="0">
                <a:ln>
                  <a:noFill/>
                </a:ln>
                <a:solidFill>
                  <a:schemeClr val="tx1"/>
                </a:solidFill>
                <a:effectLst/>
                <a:ea typeface="굴림" pitchFamily="50" charset="-127"/>
                <a:cs typeface="Times New Roman" pitchFamily="18" charset="0"/>
              </a:rPr>
              <a:t>    ex) In Starbucks, they give me a discount on coffee if I </a:t>
            </a:r>
          </a:p>
          <a:p>
            <a:pPr marL="0" marR="0" lvl="0" indent="249238" algn="l" defTabSz="914400" rtl="0" eaLnBrk="0" fontAlgn="base" latinLnBrk="0" hangingPunct="0">
              <a:lnSpc>
                <a:spcPct val="150000"/>
              </a:lnSpc>
              <a:spcBef>
                <a:spcPct val="0"/>
              </a:spcBef>
              <a:spcAft>
                <a:spcPct val="0"/>
              </a:spcAft>
              <a:buClrTx/>
              <a:buSzTx/>
              <a:buFontTx/>
              <a:buNone/>
              <a:tabLst/>
            </a:pPr>
            <a:r>
              <a:rPr kumimoji="1" lang="en-US" altLang="ko-KR" sz="800" i="1" dirty="0">
                <a:ea typeface="굴림" pitchFamily="50" charset="-127"/>
                <a:cs typeface="Times New Roman" pitchFamily="18" charset="0"/>
              </a:rPr>
              <a:t> </a:t>
            </a:r>
            <a:r>
              <a:rPr kumimoji="1" lang="en-US" altLang="ko-KR" sz="800" i="1" dirty="0" smtClean="0">
                <a:ea typeface="굴림" pitchFamily="50" charset="-127"/>
                <a:cs typeface="Times New Roman" pitchFamily="18" charset="0"/>
              </a:rPr>
              <a:t>       </a:t>
            </a:r>
            <a:r>
              <a:rPr kumimoji="1" lang="en-US" altLang="ko-KR" sz="800" i="1" u="none" strike="noStrike" cap="none" normalizeH="0" baseline="0" dirty="0" smtClean="0">
                <a:ln>
                  <a:noFill/>
                </a:ln>
                <a:solidFill>
                  <a:schemeClr val="tx1"/>
                </a:solidFill>
                <a:effectLst/>
                <a:ea typeface="굴림" pitchFamily="50" charset="-127"/>
                <a:cs typeface="Times New Roman" pitchFamily="18" charset="0"/>
              </a:rPr>
              <a:t>bring my tumbler. </a:t>
            </a:r>
            <a:endParaRPr kumimoji="1" lang="en-US" altLang="ko-KR" sz="800" i="0" u="none" strike="noStrike" cap="none" normalizeH="0" baseline="0" dirty="0" smtClean="0">
              <a:ln>
                <a:noFill/>
              </a:ln>
              <a:solidFill>
                <a:schemeClr val="tx1"/>
              </a:solidFill>
              <a:effectLst/>
              <a:ea typeface="굴림" pitchFamily="50" charset="-127"/>
            </a:endParaRPr>
          </a:p>
        </p:txBody>
      </p:sp>
      <p:sp>
        <p:nvSpPr>
          <p:cNvPr id="20484" name="Rectangle 4"/>
          <p:cNvSpPr>
            <a:spLocks noChangeArrowheads="1"/>
          </p:cNvSpPr>
          <p:nvPr/>
        </p:nvSpPr>
        <p:spPr bwMode="auto">
          <a:xfrm>
            <a:off x="44624" y="5693931"/>
            <a:ext cx="1368152"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1" hangingPunct="1">
              <a:lnSpc>
                <a:spcPct val="100000"/>
              </a:lnSpc>
              <a:spcBef>
                <a:spcPct val="0"/>
              </a:spcBef>
              <a:spcAft>
                <a:spcPct val="0"/>
              </a:spcAft>
              <a:buClrTx/>
              <a:buSzTx/>
              <a:buFontTx/>
              <a:buNone/>
              <a:tabLst/>
            </a:pPr>
            <a:r>
              <a:rPr kumimoji="1" lang="en-US" altLang="ko-KR" sz="1000" b="1" i="0" u="none" strike="noStrike" cap="none" normalizeH="0" baseline="0" dirty="0" smtClean="0">
                <a:ln>
                  <a:noFill/>
                </a:ln>
                <a:solidFill>
                  <a:schemeClr val="tx1"/>
                </a:solidFill>
                <a:effectLst/>
                <a:ea typeface="굴림" pitchFamily="50" charset="-127"/>
                <a:cs typeface="Times New Roman" pitchFamily="18" charset="0"/>
              </a:rPr>
              <a:t>3. After Reading</a:t>
            </a:r>
            <a:endParaRPr kumimoji="1" lang="en-US" altLang="ko-KR" sz="1000" b="0" i="0" u="none" strike="noStrike" cap="none" normalizeH="0" baseline="0" dirty="0" smtClean="0">
              <a:ln>
                <a:noFill/>
              </a:ln>
              <a:solidFill>
                <a:schemeClr val="tx1"/>
              </a:solidFill>
              <a:effectLst/>
              <a:ea typeface="굴림" pitchFamily="50" charset="-127"/>
            </a:endParaRPr>
          </a:p>
        </p:txBody>
      </p:sp>
      <p:grpSp>
        <p:nvGrpSpPr>
          <p:cNvPr id="18" name="그룹 17"/>
          <p:cNvGrpSpPr/>
          <p:nvPr/>
        </p:nvGrpSpPr>
        <p:grpSpPr>
          <a:xfrm>
            <a:off x="6369846" y="8965068"/>
            <a:ext cx="504056" cy="215444"/>
            <a:chOff x="6369846" y="8820472"/>
            <a:chExt cx="504056" cy="215444"/>
          </a:xfrm>
        </p:grpSpPr>
        <p:sp>
          <p:nvSpPr>
            <p:cNvPr id="21" name="직사각형 20"/>
            <p:cNvSpPr/>
            <p:nvPr/>
          </p:nvSpPr>
          <p:spPr>
            <a:xfrm>
              <a:off x="6369846" y="8868178"/>
              <a:ext cx="504056" cy="12016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2" name="TextBox 21"/>
            <p:cNvSpPr txBox="1"/>
            <p:nvPr/>
          </p:nvSpPr>
          <p:spPr>
            <a:xfrm>
              <a:off x="6485140" y="8820472"/>
              <a:ext cx="243978" cy="215444"/>
            </a:xfrm>
            <a:prstGeom prst="rect">
              <a:avLst/>
            </a:prstGeom>
            <a:noFill/>
          </p:spPr>
          <p:txBody>
            <a:bodyPr wrap="none" rtlCol="0">
              <a:spAutoFit/>
            </a:bodyPr>
            <a:lstStyle/>
            <a:p>
              <a:r>
                <a:rPr lang="en-US" altLang="ko-KR" sz="800" b="1" dirty="0" smtClean="0"/>
                <a:t>6</a:t>
              </a:r>
              <a:endParaRPr lang="ko-KR" altLang="en-US" sz="800" b="1" dirty="0"/>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t2.gstatic.com/images?q=tbn:ANd9GcQLRG5gvDl2aIwTByNj1wF81YQGuXrmbRZgfD4-AmUaafrhkWSs"/>
          <p:cNvPicPr>
            <a:picLocks noChangeAspect="1" noChangeArrowheads="1"/>
          </p:cNvPicPr>
          <p:nvPr/>
        </p:nvPicPr>
        <p:blipFill>
          <a:blip r:embed="rId2" cstate="print"/>
          <a:srcRect/>
          <a:stretch>
            <a:fillRect/>
          </a:stretch>
        </p:blipFill>
        <p:spPr bwMode="auto">
          <a:xfrm>
            <a:off x="-3532" y="6182162"/>
            <a:ext cx="2640443" cy="2485334"/>
          </a:xfrm>
          <a:prstGeom prst="rect">
            <a:avLst/>
          </a:prstGeom>
          <a:noFill/>
        </p:spPr>
      </p:pic>
      <p:grpSp>
        <p:nvGrpSpPr>
          <p:cNvPr id="5" name="그룹 4"/>
          <p:cNvGrpSpPr/>
          <p:nvPr/>
        </p:nvGrpSpPr>
        <p:grpSpPr>
          <a:xfrm>
            <a:off x="-99392" y="107504"/>
            <a:ext cx="6957392" cy="8640960"/>
            <a:chOff x="-99392" y="107504"/>
            <a:chExt cx="6957392" cy="8640960"/>
          </a:xfrm>
        </p:grpSpPr>
        <p:grpSp>
          <p:nvGrpSpPr>
            <p:cNvPr id="6" name="그룹 3"/>
            <p:cNvGrpSpPr/>
            <p:nvPr/>
          </p:nvGrpSpPr>
          <p:grpSpPr>
            <a:xfrm>
              <a:off x="-99392" y="107504"/>
              <a:ext cx="6957392" cy="1152128"/>
              <a:chOff x="-99392" y="107504"/>
              <a:chExt cx="6957392" cy="1152128"/>
            </a:xfrm>
          </p:grpSpPr>
          <p:grpSp>
            <p:nvGrpSpPr>
              <p:cNvPr id="8" name="그룹 6"/>
              <p:cNvGrpSpPr/>
              <p:nvPr/>
            </p:nvGrpSpPr>
            <p:grpSpPr>
              <a:xfrm>
                <a:off x="-99392" y="107504"/>
                <a:ext cx="6957392" cy="707886"/>
                <a:chOff x="-99392" y="119698"/>
                <a:chExt cx="6957392" cy="707886"/>
              </a:xfrm>
            </p:grpSpPr>
            <p:sp>
              <p:nvSpPr>
                <p:cNvPr id="10" name="직사각형 9"/>
                <p:cNvSpPr/>
                <p:nvPr/>
              </p:nvSpPr>
              <p:spPr>
                <a:xfrm>
                  <a:off x="-99392" y="119698"/>
                  <a:ext cx="2232248" cy="707886"/>
                </a:xfrm>
                <a:prstGeom prst="rect">
                  <a:avLst/>
                </a:prstGeom>
                <a:ln>
                  <a:noFill/>
                </a:ln>
              </p:spPr>
              <p:txBody>
                <a:bodyPr wrap="square">
                  <a:spAutoFit/>
                </a:bodyPr>
                <a:lstStyle/>
                <a:p>
                  <a:r>
                    <a:rPr lang="en-US" altLang="ko-KR" sz="4000" dirty="0" smtClean="0">
                      <a:solidFill>
                        <a:schemeClr val="accent5">
                          <a:lumMod val="75000"/>
                        </a:schemeClr>
                      </a:solidFill>
                      <a:latin typeface="Tw Cen MT Condensed Extra Bold" pitchFamily="34" charset="0"/>
                    </a:rPr>
                    <a:t>Speaking	</a:t>
                  </a:r>
                  <a:endParaRPr lang="ko-KR" altLang="en-US" sz="4000" dirty="0">
                    <a:solidFill>
                      <a:schemeClr val="accent5">
                        <a:lumMod val="75000"/>
                      </a:schemeClr>
                    </a:solidFill>
                  </a:endParaRPr>
                </a:p>
              </p:txBody>
            </p:sp>
            <p:cxnSp>
              <p:nvCxnSpPr>
                <p:cNvPr id="11" name="직선 연결선 10"/>
                <p:cNvCxnSpPr/>
                <p:nvPr/>
              </p:nvCxnSpPr>
              <p:spPr>
                <a:xfrm>
                  <a:off x="0" y="686996"/>
                  <a:ext cx="6858000" cy="0"/>
                </a:xfrm>
                <a:prstGeom prst="line">
                  <a:avLst/>
                </a:prstGeom>
                <a:ln w="25400" cap="rnd">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9" name="직사각형 8"/>
              <p:cNvSpPr/>
              <p:nvPr/>
            </p:nvSpPr>
            <p:spPr>
              <a:xfrm>
                <a:off x="548680" y="551746"/>
                <a:ext cx="2232248" cy="707886"/>
              </a:xfrm>
              <a:prstGeom prst="rect">
                <a:avLst/>
              </a:prstGeom>
              <a:ln>
                <a:noFill/>
              </a:ln>
            </p:spPr>
            <p:txBody>
              <a:bodyPr wrap="square">
                <a:spAutoFit/>
              </a:bodyPr>
              <a:lstStyle/>
              <a:p>
                <a:r>
                  <a:rPr lang="en-US" altLang="ko-KR" sz="4000" dirty="0" smtClean="0">
                    <a:solidFill>
                      <a:schemeClr val="accent1">
                        <a:lumMod val="20000"/>
                        <a:lumOff val="80000"/>
                      </a:schemeClr>
                    </a:solidFill>
                    <a:latin typeface="Tw Cen MT Condensed Extra Bold" pitchFamily="34" charset="0"/>
                  </a:rPr>
                  <a:t>Speaking</a:t>
                </a:r>
                <a:endParaRPr lang="ko-KR" altLang="en-US" sz="4000" dirty="0">
                  <a:solidFill>
                    <a:schemeClr val="accent1">
                      <a:lumMod val="20000"/>
                      <a:lumOff val="80000"/>
                    </a:schemeClr>
                  </a:solidFill>
                </a:endParaRPr>
              </a:p>
            </p:txBody>
          </p:sp>
        </p:grpSp>
        <p:cxnSp>
          <p:nvCxnSpPr>
            <p:cNvPr id="7" name="직선 연결선 6"/>
            <p:cNvCxnSpPr/>
            <p:nvPr/>
          </p:nvCxnSpPr>
          <p:spPr>
            <a:xfrm>
              <a:off x="-9525" y="8748464"/>
              <a:ext cx="6858000" cy="0"/>
            </a:xfrm>
            <a:prstGeom prst="line">
              <a:avLst/>
            </a:prstGeom>
            <a:ln w="25400" cap="rnd">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grpSp>
      <p:sp>
        <p:nvSpPr>
          <p:cNvPr id="17" name="직사각형 16"/>
          <p:cNvSpPr/>
          <p:nvPr/>
        </p:nvSpPr>
        <p:spPr>
          <a:xfrm>
            <a:off x="3573016" y="1475656"/>
            <a:ext cx="3168352" cy="7128792"/>
          </a:xfrm>
          <a:prstGeom prst="rect">
            <a:avLst/>
          </a:prstGeom>
          <a:solidFill>
            <a:schemeClr val="accent6">
              <a:lumMod val="20000"/>
              <a:lumOff val="80000"/>
            </a:schemeClr>
          </a:solidFill>
          <a:ln w="19050"/>
          <a:effectLst>
            <a:outerShdw blurRad="50800" dist="63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506" name="Rectangle 2"/>
          <p:cNvSpPr>
            <a:spLocks noChangeArrowheads="1"/>
          </p:cNvSpPr>
          <p:nvPr/>
        </p:nvSpPr>
        <p:spPr bwMode="auto">
          <a:xfrm>
            <a:off x="3573016" y="1609561"/>
            <a:ext cx="3195736"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1" hangingPunct="1">
              <a:lnSpc>
                <a:spcPct val="120000"/>
              </a:lnSpc>
              <a:spcBef>
                <a:spcPct val="0"/>
              </a:spcBef>
              <a:spcAft>
                <a:spcPct val="0"/>
              </a:spcAft>
              <a:buClrTx/>
              <a:buSzTx/>
              <a:buFontTx/>
              <a:buNone/>
              <a:tabLst/>
            </a:pPr>
            <a:endParaRPr kumimoji="1" lang="en-US" altLang="ko-KR" sz="1200" b="1" i="0" u="none" strike="noStrike" cap="none" normalizeH="0" baseline="0" dirty="0" smtClean="0">
              <a:ln>
                <a:noFill/>
              </a:ln>
              <a:solidFill>
                <a:schemeClr val="accent5">
                  <a:lumMod val="75000"/>
                </a:schemeClr>
              </a:solidFill>
              <a:effectLst/>
              <a:ea typeface="바탕" pitchFamily="18" charset="-127"/>
              <a:cs typeface="굴림" pitchFamily="50" charset="-127"/>
            </a:endParaRPr>
          </a:p>
          <a:p>
            <a:pPr marL="0" marR="0" lvl="0" indent="0" algn="l" defTabSz="914400" rtl="0" eaLnBrk="1" fontAlgn="base" latinLnBrk="1" hangingPunct="1">
              <a:lnSpc>
                <a:spcPct val="120000"/>
              </a:lnSpc>
              <a:spcBef>
                <a:spcPct val="0"/>
              </a:spcBef>
              <a:spcAft>
                <a:spcPct val="0"/>
              </a:spcAft>
              <a:buClrTx/>
              <a:buSzTx/>
              <a:buFontTx/>
              <a:buNone/>
              <a:tabLst/>
            </a:pPr>
            <a:endParaRPr kumimoji="1" lang="en-US" altLang="ko-KR" sz="1200" b="1" dirty="0" smtClean="0">
              <a:solidFill>
                <a:schemeClr val="accent5">
                  <a:lumMod val="75000"/>
                </a:schemeClr>
              </a:solidFill>
              <a:ea typeface="바탕" pitchFamily="18" charset="-127"/>
              <a:cs typeface="굴림" pitchFamily="50" charset="-127"/>
            </a:endParaRPr>
          </a:p>
          <a:p>
            <a:pPr marL="0" marR="0" lvl="0" indent="0" algn="l" defTabSz="914400" rtl="0" eaLnBrk="1" fontAlgn="base" latinLnBrk="1" hangingPunct="1">
              <a:lnSpc>
                <a:spcPct val="120000"/>
              </a:lnSpc>
              <a:spcBef>
                <a:spcPct val="0"/>
              </a:spcBef>
              <a:spcAft>
                <a:spcPct val="0"/>
              </a:spcAft>
              <a:buClrTx/>
              <a:buSzTx/>
              <a:buFontTx/>
              <a:buNone/>
              <a:tabLst/>
            </a:pPr>
            <a:r>
              <a:rPr kumimoji="1" lang="en-US" altLang="ko-KR" sz="1200" b="1" i="0" u="none" strike="noStrike" cap="none" normalizeH="0" baseline="0" dirty="0" smtClean="0">
                <a:ln>
                  <a:noFill/>
                </a:ln>
                <a:solidFill>
                  <a:schemeClr val="accent5">
                    <a:lumMod val="75000"/>
                  </a:schemeClr>
                </a:solidFill>
                <a:effectLst/>
                <a:ea typeface="바탕" pitchFamily="18" charset="-127"/>
                <a:cs typeface="굴림" pitchFamily="50" charset="-127"/>
              </a:rPr>
              <a:t>Pros</a:t>
            </a:r>
            <a:endParaRPr kumimoji="1" lang="en-US" altLang="ko-KR" sz="1200" b="0" i="0" u="none" strike="noStrike" cap="none" normalizeH="0" baseline="0" dirty="0" smtClean="0">
              <a:ln>
                <a:noFill/>
              </a:ln>
              <a:solidFill>
                <a:schemeClr val="accent5">
                  <a:lumMod val="75000"/>
                </a:schemeClr>
              </a:solidFill>
              <a:effectLst/>
              <a:ea typeface="굴림" pitchFamily="50" charset="-127"/>
            </a:endParaRPr>
          </a:p>
          <a:p>
            <a:pPr marL="0" marR="0" lvl="0" indent="0" algn="l" defTabSz="914400" rtl="0" eaLnBrk="0" fontAlgn="base" latinLnBrk="0" hangingPunct="0">
              <a:lnSpc>
                <a:spcPct val="120000"/>
              </a:lnSpc>
              <a:spcBef>
                <a:spcPct val="0"/>
              </a:spcBef>
              <a:spcAft>
                <a:spcPct val="0"/>
              </a:spcAft>
              <a:buClrTx/>
              <a:buSzTx/>
              <a:buFontTx/>
              <a:buNone/>
              <a:tabLst/>
            </a:pPr>
            <a:r>
              <a:rPr kumimoji="1" lang="en-US" altLang="ko-KR" sz="800" b="0" i="0" u="none" strike="noStrike" cap="none" normalizeH="0" baseline="0" dirty="0" smtClean="0">
                <a:ln>
                  <a:noFill/>
                </a:ln>
                <a:solidFill>
                  <a:srgbClr val="000000"/>
                </a:solidFill>
                <a:effectLst/>
                <a:ea typeface="바탕" pitchFamily="18" charset="-127"/>
                <a:cs typeface="굴림" pitchFamily="50" charset="-127"/>
              </a:rPr>
              <a:t>The hybrid vehicle has a number of advantages, which make it a great choice for new car buyers. With rising gas prices and larger holes in our Earth’s ozone layer, it makes sense to try to find something more economical and environmentally friendly. The hybrid vehicle accomplishes both. </a:t>
            </a:r>
          </a:p>
          <a:p>
            <a:pPr marL="0" marR="0" lvl="0" indent="0" algn="l" defTabSz="914400" rtl="0" eaLnBrk="0" fontAlgn="base" latinLnBrk="0" hangingPunct="0">
              <a:lnSpc>
                <a:spcPct val="120000"/>
              </a:lnSpc>
              <a:spcBef>
                <a:spcPct val="0"/>
              </a:spcBef>
              <a:spcAft>
                <a:spcPct val="0"/>
              </a:spcAft>
              <a:buClrTx/>
              <a:buSzTx/>
              <a:buFontTx/>
              <a:buNone/>
              <a:tabLst/>
            </a:pPr>
            <a:endParaRPr kumimoji="1" lang="en-US" altLang="ko-KR" sz="800" b="0" i="0" u="none" strike="noStrike" cap="none" normalizeH="0" baseline="0" dirty="0" smtClean="0">
              <a:ln>
                <a:noFill/>
              </a:ln>
              <a:solidFill>
                <a:schemeClr val="tx1"/>
              </a:solidFill>
              <a:effectLst/>
              <a:ea typeface="굴림" pitchFamily="50" charset="-127"/>
            </a:endParaRPr>
          </a:p>
          <a:p>
            <a:pPr marL="0" marR="0" lvl="0" indent="0" algn="l" defTabSz="914400" rtl="0" eaLnBrk="0" fontAlgn="base" latinLnBrk="0" hangingPunct="0">
              <a:lnSpc>
                <a:spcPct val="120000"/>
              </a:lnSpc>
              <a:spcBef>
                <a:spcPct val="0"/>
              </a:spcBef>
              <a:spcAft>
                <a:spcPct val="0"/>
              </a:spcAft>
              <a:buClrTx/>
              <a:buSzTx/>
              <a:buFontTx/>
              <a:buNone/>
              <a:tabLst/>
            </a:pPr>
            <a:r>
              <a:rPr kumimoji="1" lang="en-US" altLang="ko-KR" sz="800" b="1" i="0" u="none" strike="noStrike" cap="none" normalizeH="0" baseline="0" dirty="0" smtClean="0">
                <a:ln>
                  <a:noFill/>
                </a:ln>
                <a:solidFill>
                  <a:srgbClr val="000000"/>
                </a:solidFill>
                <a:effectLst/>
                <a:ea typeface="바탕" pitchFamily="18" charset="-127"/>
                <a:cs typeface="굴림" pitchFamily="50" charset="-127"/>
              </a:rPr>
              <a:t>Fuel Savings</a:t>
            </a:r>
            <a:endParaRPr kumimoji="1" lang="en-US" altLang="ko-KR" sz="800" b="0" i="0" u="none" strike="noStrike" cap="none" normalizeH="0" baseline="0" dirty="0" smtClean="0">
              <a:ln>
                <a:noFill/>
              </a:ln>
              <a:solidFill>
                <a:schemeClr val="tx1"/>
              </a:solidFill>
              <a:effectLst/>
              <a:ea typeface="굴림" pitchFamily="50" charset="-127"/>
            </a:endParaRPr>
          </a:p>
          <a:p>
            <a:pPr marL="0" marR="0" lvl="0" indent="0" algn="l" defTabSz="914400" rtl="0" eaLnBrk="0" fontAlgn="base" latinLnBrk="0" hangingPunct="0">
              <a:lnSpc>
                <a:spcPct val="120000"/>
              </a:lnSpc>
              <a:spcBef>
                <a:spcPct val="0"/>
              </a:spcBef>
              <a:spcAft>
                <a:spcPct val="0"/>
              </a:spcAft>
              <a:buClrTx/>
              <a:buSzTx/>
              <a:buFontTx/>
              <a:buNone/>
              <a:tabLst/>
            </a:pPr>
            <a:r>
              <a:rPr kumimoji="1" lang="en-US" altLang="ko-KR" sz="800" b="0" i="0" u="none" strike="noStrike" cap="none" normalizeH="0" baseline="0" dirty="0" smtClean="0">
                <a:ln>
                  <a:noFill/>
                </a:ln>
                <a:solidFill>
                  <a:srgbClr val="000000"/>
                </a:solidFill>
                <a:effectLst/>
                <a:ea typeface="바탕" pitchFamily="18" charset="-127"/>
                <a:cs typeface="굴림" pitchFamily="50" charset="-127"/>
              </a:rPr>
              <a:t>The most apparent benefit of the hybrid vehicle is its fuel-efficient operation. Sure, you still have to make your visits to the gas station, but the advantage is that you will do so less often. Because of the hybrid vehicle’s electric motor, the energy your hybrid produces is much cleaner. In addition, your hybrid will automatically shut off the gasoline engine during stops or when your car is idling. That is why these cars are so quiet when you park or are at a stoplight! The electric motor kicks in and saves some fuel from being used. Therefore, if you commute to work or are in traffic quite a bit, this feature will help save some money on gasoline.</a:t>
            </a:r>
          </a:p>
          <a:p>
            <a:pPr marL="0" marR="0" lvl="0" indent="0" algn="l" defTabSz="914400" rtl="0" eaLnBrk="0" fontAlgn="base" latinLnBrk="0" hangingPunct="0">
              <a:lnSpc>
                <a:spcPct val="120000"/>
              </a:lnSpc>
              <a:spcBef>
                <a:spcPct val="0"/>
              </a:spcBef>
              <a:spcAft>
                <a:spcPct val="0"/>
              </a:spcAft>
              <a:buClrTx/>
              <a:buSzTx/>
              <a:buFontTx/>
              <a:buNone/>
              <a:tabLst/>
            </a:pPr>
            <a:endParaRPr kumimoji="1" lang="en-US" altLang="ko-KR" sz="800" b="0" i="0" u="none" strike="noStrike" cap="none" normalizeH="0" baseline="0" dirty="0" smtClean="0">
              <a:ln>
                <a:noFill/>
              </a:ln>
              <a:solidFill>
                <a:schemeClr val="tx1"/>
              </a:solidFill>
              <a:effectLst/>
              <a:ea typeface="굴림" pitchFamily="50" charset="-127"/>
            </a:endParaRPr>
          </a:p>
          <a:p>
            <a:pPr marL="0" marR="0" lvl="0" indent="0" algn="l" defTabSz="914400" rtl="0" eaLnBrk="0" fontAlgn="base" latinLnBrk="0" hangingPunct="0">
              <a:lnSpc>
                <a:spcPct val="120000"/>
              </a:lnSpc>
              <a:spcBef>
                <a:spcPct val="0"/>
              </a:spcBef>
              <a:spcAft>
                <a:spcPct val="0"/>
              </a:spcAft>
              <a:buClrTx/>
              <a:buSzTx/>
              <a:buFontTx/>
              <a:buNone/>
              <a:tabLst/>
            </a:pPr>
            <a:r>
              <a:rPr kumimoji="1" lang="en-US" altLang="ko-KR" sz="800" b="1" i="0" u="none" strike="noStrike" cap="none" normalizeH="0" baseline="0" dirty="0" smtClean="0">
                <a:ln>
                  <a:noFill/>
                </a:ln>
                <a:solidFill>
                  <a:srgbClr val="000000"/>
                </a:solidFill>
                <a:effectLst/>
                <a:ea typeface="바탕" pitchFamily="18" charset="-127"/>
                <a:cs typeface="굴림" pitchFamily="50" charset="-127"/>
              </a:rPr>
              <a:t>Environmental Impact</a:t>
            </a:r>
            <a:endParaRPr kumimoji="1" lang="en-US" altLang="ko-KR" sz="800" b="0" i="0" u="none" strike="noStrike" cap="none" normalizeH="0" baseline="0" dirty="0" smtClean="0">
              <a:ln>
                <a:noFill/>
              </a:ln>
              <a:solidFill>
                <a:schemeClr val="tx1"/>
              </a:solidFill>
              <a:effectLst/>
              <a:ea typeface="굴림" pitchFamily="50" charset="-127"/>
            </a:endParaRPr>
          </a:p>
          <a:p>
            <a:pPr marL="0" marR="0" lvl="0" indent="0" algn="l" defTabSz="914400" rtl="0" eaLnBrk="0" fontAlgn="base" latinLnBrk="0" hangingPunct="0">
              <a:lnSpc>
                <a:spcPct val="120000"/>
              </a:lnSpc>
              <a:spcBef>
                <a:spcPct val="0"/>
              </a:spcBef>
              <a:spcAft>
                <a:spcPct val="0"/>
              </a:spcAft>
              <a:buClrTx/>
              <a:buSzTx/>
              <a:buFontTx/>
              <a:buNone/>
              <a:tabLst/>
            </a:pPr>
            <a:r>
              <a:rPr kumimoji="1" lang="en-US" altLang="ko-KR" sz="800" b="0" i="0" u="none" strike="noStrike" cap="none" normalizeH="0" baseline="0" dirty="0" smtClean="0">
                <a:ln>
                  <a:noFill/>
                </a:ln>
                <a:solidFill>
                  <a:srgbClr val="000000"/>
                </a:solidFill>
                <a:effectLst/>
                <a:ea typeface="바탕" pitchFamily="18" charset="-127"/>
                <a:cs typeface="굴림" pitchFamily="50" charset="-127"/>
              </a:rPr>
              <a:t>Fossil fuels are one of the biggest causes of pollution on Earth. Each car manufactured and travelling on the roads contributes to global warning. The air we breathe is tainted with toxic discharges from gas-powered cars and trucks. With the hybrid vehicle, those emissions are greatly reduced which in turn means less pollution. This is because of the fuel efficiency of the hybrid, which means less gas is burned up. Think about it – just sitting in traffic, you will notice a faint haze around all the cars and if you roll down your window, you will smell the stench of tailpipe exhaust. With a hybrid, while idling, your gasoline engine powers off and the electric motor kicks in. which means that you are contributing less pollution.</a:t>
            </a:r>
          </a:p>
          <a:p>
            <a:pPr marL="0" marR="0" lvl="0" indent="0" algn="l" defTabSz="914400" rtl="0" eaLnBrk="0" fontAlgn="base" latinLnBrk="0" hangingPunct="0">
              <a:lnSpc>
                <a:spcPct val="120000"/>
              </a:lnSpc>
              <a:spcBef>
                <a:spcPct val="0"/>
              </a:spcBef>
              <a:spcAft>
                <a:spcPct val="0"/>
              </a:spcAft>
              <a:buClrTx/>
              <a:buSzTx/>
              <a:buFontTx/>
              <a:buNone/>
              <a:tabLst/>
            </a:pPr>
            <a:endParaRPr kumimoji="1" lang="en-US" altLang="ko-KR" sz="800" b="0" i="0" u="none" strike="noStrike" cap="none" normalizeH="0" baseline="0" dirty="0" smtClean="0">
              <a:ln>
                <a:noFill/>
              </a:ln>
              <a:solidFill>
                <a:schemeClr val="tx1"/>
              </a:solidFill>
              <a:effectLst/>
              <a:ea typeface="굴림" pitchFamily="50" charset="-127"/>
            </a:endParaRPr>
          </a:p>
        </p:txBody>
      </p:sp>
      <p:sp>
        <p:nvSpPr>
          <p:cNvPr id="12" name="TextBox 11"/>
          <p:cNvSpPr txBox="1"/>
          <p:nvPr/>
        </p:nvSpPr>
        <p:spPr>
          <a:xfrm>
            <a:off x="21220" y="4275257"/>
            <a:ext cx="2940228" cy="630942"/>
          </a:xfrm>
          <a:prstGeom prst="rect">
            <a:avLst/>
          </a:prstGeom>
          <a:noFill/>
        </p:spPr>
        <p:txBody>
          <a:bodyPr wrap="square" rtlCol="0">
            <a:spAutoFit/>
          </a:bodyPr>
          <a:lstStyle/>
          <a:p>
            <a:pPr marL="228600" indent="-228600">
              <a:lnSpc>
                <a:spcPct val="150000"/>
              </a:lnSpc>
            </a:pPr>
            <a:r>
              <a:rPr lang="en-US" altLang="ko-KR" sz="1000" b="1" dirty="0" smtClean="0"/>
              <a:t>1. Think </a:t>
            </a:r>
          </a:p>
          <a:p>
            <a:pPr marL="228600" indent="-228600">
              <a:lnSpc>
                <a:spcPct val="150000"/>
              </a:lnSpc>
            </a:pPr>
            <a:r>
              <a:rPr lang="en-US" altLang="ko-KR" sz="800" dirty="0" smtClean="0"/>
              <a:t>      Let’s think about how we can save the energy?</a:t>
            </a:r>
          </a:p>
          <a:p>
            <a:pPr marL="228600" indent="-228600"/>
            <a:r>
              <a:rPr lang="en-US" altLang="ko-KR" sz="800" b="1" dirty="0" smtClean="0"/>
              <a:t>	</a:t>
            </a:r>
            <a:endParaRPr lang="ko-KR" altLang="en-US" sz="800" b="1" dirty="0"/>
          </a:p>
        </p:txBody>
      </p:sp>
      <p:sp>
        <p:nvSpPr>
          <p:cNvPr id="14" name="TextBox 13"/>
          <p:cNvSpPr txBox="1"/>
          <p:nvPr/>
        </p:nvSpPr>
        <p:spPr>
          <a:xfrm>
            <a:off x="0" y="5652120"/>
            <a:ext cx="3498073" cy="877163"/>
          </a:xfrm>
          <a:prstGeom prst="rect">
            <a:avLst/>
          </a:prstGeom>
          <a:noFill/>
        </p:spPr>
        <p:txBody>
          <a:bodyPr wrap="none" rtlCol="0">
            <a:spAutoFit/>
          </a:bodyPr>
          <a:lstStyle/>
          <a:p>
            <a:pPr>
              <a:lnSpc>
                <a:spcPct val="150000"/>
              </a:lnSpc>
            </a:pPr>
            <a:r>
              <a:rPr lang="en-US" altLang="ko-KR" sz="1000" b="1" dirty="0" smtClean="0"/>
              <a:t>2. Discuss</a:t>
            </a:r>
          </a:p>
          <a:p>
            <a:pPr lvl="0">
              <a:lnSpc>
                <a:spcPct val="150000"/>
              </a:lnSpc>
            </a:pPr>
            <a:r>
              <a:rPr lang="en-US" altLang="ko-KR" sz="800" dirty="0" smtClean="0"/>
              <a:t>    Read the article “</a:t>
            </a:r>
            <a:r>
              <a:rPr kumimoji="1" lang="en-US" altLang="ko-KR" sz="800" b="1" dirty="0" smtClean="0">
                <a:solidFill>
                  <a:srgbClr val="000000"/>
                </a:solidFill>
                <a:ea typeface="바탕" pitchFamily="18" charset="-127"/>
                <a:cs typeface="굴림" pitchFamily="50" charset="-127"/>
              </a:rPr>
              <a:t>The Pros and Cons of Hybrid Vehicles”</a:t>
            </a:r>
            <a:endParaRPr kumimoji="1" lang="en-US" altLang="ko-KR" sz="1400" dirty="0" smtClean="0">
              <a:ea typeface="굴림" pitchFamily="50" charset="-127"/>
            </a:endParaRPr>
          </a:p>
          <a:p>
            <a:pPr>
              <a:lnSpc>
                <a:spcPct val="150000"/>
              </a:lnSpc>
            </a:pPr>
            <a:r>
              <a:rPr lang="en-US" altLang="ko-KR" sz="800" dirty="0" smtClean="0"/>
              <a:t>    and talk to a partner. </a:t>
            </a:r>
          </a:p>
          <a:p>
            <a:pPr>
              <a:lnSpc>
                <a:spcPct val="150000"/>
              </a:lnSpc>
            </a:pPr>
            <a:r>
              <a:rPr lang="en-US" altLang="ko-KR" sz="800" dirty="0" smtClean="0"/>
              <a:t>    If you are new car buyer, which car will you buy,  Hybrid or other? </a:t>
            </a:r>
            <a:endParaRPr lang="ko-KR" altLang="en-US" sz="800" dirty="0"/>
          </a:p>
        </p:txBody>
      </p:sp>
      <p:sp>
        <p:nvSpPr>
          <p:cNvPr id="18" name="직사각형 17"/>
          <p:cNvSpPr/>
          <p:nvPr/>
        </p:nvSpPr>
        <p:spPr>
          <a:xfrm>
            <a:off x="2399264" y="755576"/>
            <a:ext cx="4558128" cy="461665"/>
          </a:xfrm>
          <a:prstGeom prst="rect">
            <a:avLst/>
          </a:prstGeom>
        </p:spPr>
        <p:txBody>
          <a:bodyPr wrap="square">
            <a:spAutoFit/>
          </a:bodyPr>
          <a:lstStyle/>
          <a:p>
            <a:r>
              <a:rPr lang="en-US" altLang="ko-KR" sz="2400" dirty="0" smtClean="0">
                <a:latin typeface="Bodoni MT Black" pitchFamily="18" charset="0"/>
              </a:rPr>
              <a:t>How </a:t>
            </a:r>
            <a:r>
              <a:rPr lang="en-US" altLang="ko-KR" sz="2400" dirty="0">
                <a:latin typeface="Bodoni MT Black" pitchFamily="18" charset="0"/>
              </a:rPr>
              <a:t>we can </a:t>
            </a:r>
            <a:r>
              <a:rPr lang="en-US" altLang="ko-KR" sz="2400" dirty="0" smtClean="0">
                <a:latin typeface="Bodoni MT Black" pitchFamily="18" charset="0"/>
              </a:rPr>
              <a:t>save the </a:t>
            </a:r>
            <a:r>
              <a:rPr lang="en-US" altLang="ko-KR" sz="2400" dirty="0">
                <a:latin typeface="Bodoni MT Black" pitchFamily="18" charset="0"/>
              </a:rPr>
              <a:t>world!</a:t>
            </a:r>
            <a:endParaRPr lang="ko-KR" altLang="en-US" sz="2400" dirty="0">
              <a:latin typeface="Bodoni MT Black" pitchFamily="18" charset="0"/>
            </a:endParaRPr>
          </a:p>
        </p:txBody>
      </p:sp>
      <p:graphicFrame>
        <p:nvGraphicFramePr>
          <p:cNvPr id="21" name="표 20"/>
          <p:cNvGraphicFramePr>
            <a:graphicFrameLocks noGrp="1"/>
          </p:cNvGraphicFramePr>
          <p:nvPr/>
        </p:nvGraphicFramePr>
        <p:xfrm>
          <a:off x="116632" y="4944968"/>
          <a:ext cx="3168352" cy="685056"/>
        </p:xfrm>
        <a:graphic>
          <a:graphicData uri="http://schemas.openxmlformats.org/drawingml/2006/table">
            <a:tbl>
              <a:tblPr firstRow="1" bandRow="1">
                <a:tableStyleId>{7DF18680-E054-41AD-8BC1-D1AEF772440D}</a:tableStyleId>
              </a:tblPr>
              <a:tblGrid>
                <a:gridCol w="3168352"/>
              </a:tblGrid>
              <a:tr h="227856">
                <a:tc>
                  <a:txBody>
                    <a:bodyPr/>
                    <a:lstStyle/>
                    <a:p>
                      <a:pPr latinLnBrk="1"/>
                      <a:r>
                        <a:rPr lang="en-US" altLang="ko-KR" sz="800" dirty="0" smtClean="0"/>
                        <a:t>Word lists</a:t>
                      </a:r>
                      <a:endParaRPr lang="ko-KR" altLang="en-US" sz="800" dirty="0"/>
                    </a:p>
                  </a:txBody>
                  <a:tcPr/>
                </a:tc>
              </a:tr>
              <a:tr h="276200">
                <a:tc>
                  <a:txBody>
                    <a:bodyPr/>
                    <a:lstStyle/>
                    <a:p>
                      <a:pPr latinLnBrk="1"/>
                      <a:r>
                        <a:rPr lang="en-US" altLang="ko-KR" sz="800" dirty="0" smtClean="0"/>
                        <a:t>Saving energy                fossil     green effect      fuel          environmentally</a:t>
                      </a:r>
                      <a:r>
                        <a:rPr lang="en-US" altLang="ko-KR" sz="800" baseline="0" dirty="0" smtClean="0"/>
                        <a:t> </a:t>
                      </a:r>
                      <a:r>
                        <a:rPr lang="en-US" altLang="ko-KR" sz="800" dirty="0" smtClean="0"/>
                        <a:t>friendly  </a:t>
                      </a:r>
                      <a:r>
                        <a:rPr lang="en-US" altLang="ko-KR" sz="800" baseline="0" dirty="0" smtClean="0"/>
                        <a:t> toxic      hydrogen car      </a:t>
                      </a:r>
                      <a:r>
                        <a:rPr lang="en-US" altLang="ko-KR" sz="800" dirty="0" smtClean="0"/>
                        <a:t>pollution</a:t>
                      </a:r>
                      <a:endParaRPr lang="en-US" altLang="ko-KR" sz="800" baseline="0" dirty="0" smtClean="0"/>
                    </a:p>
                    <a:p>
                      <a:pPr latinLnBrk="1"/>
                      <a:r>
                        <a:rPr lang="en-US" altLang="ko-KR" sz="800" baseline="0" dirty="0" smtClean="0"/>
                        <a:t>alternative energy           plug-in           </a:t>
                      </a:r>
                      <a:endParaRPr lang="ko-KR" altLang="en-US" sz="800" dirty="0"/>
                    </a:p>
                  </a:txBody>
                  <a:tcPr/>
                </a:tc>
              </a:tr>
            </a:tbl>
          </a:graphicData>
        </a:graphic>
      </p:graphicFrame>
      <p:pic>
        <p:nvPicPr>
          <p:cNvPr id="24" name="그림 23" descr="imagesCAJ2M1S5.jpg"/>
          <p:cNvPicPr>
            <a:picLocks noChangeAspect="1"/>
          </p:cNvPicPr>
          <p:nvPr/>
        </p:nvPicPr>
        <p:blipFill>
          <a:blip r:embed="rId3" cstate="print"/>
          <a:stretch>
            <a:fillRect/>
          </a:stretch>
        </p:blipFill>
        <p:spPr>
          <a:xfrm>
            <a:off x="0" y="1463872"/>
            <a:ext cx="3327342" cy="2748088"/>
          </a:xfrm>
          <a:prstGeom prst="rect">
            <a:avLst/>
          </a:prstGeom>
        </p:spPr>
      </p:pic>
      <p:pic>
        <p:nvPicPr>
          <p:cNvPr id="3076" name="Picture 4" descr="http://t0.gstatic.com/images?q=tbn:ANd9GcTpcrrNCoVu1QM7Nr4JuseUv9EIgdpRPDAH-xhUPK9gJilfrg4u"/>
          <p:cNvPicPr>
            <a:picLocks noChangeAspect="1" noChangeArrowheads="1"/>
          </p:cNvPicPr>
          <p:nvPr/>
        </p:nvPicPr>
        <p:blipFill>
          <a:blip r:embed="rId4" cstate="print"/>
          <a:srcRect/>
          <a:stretch>
            <a:fillRect/>
          </a:stretch>
        </p:blipFill>
        <p:spPr bwMode="auto">
          <a:xfrm>
            <a:off x="4797152" y="7081589"/>
            <a:ext cx="1882899" cy="1450851"/>
          </a:xfrm>
          <a:prstGeom prst="rect">
            <a:avLst/>
          </a:prstGeom>
          <a:noFill/>
        </p:spPr>
      </p:pic>
      <p:grpSp>
        <p:nvGrpSpPr>
          <p:cNvPr id="23" name="그룹 22"/>
          <p:cNvGrpSpPr/>
          <p:nvPr/>
        </p:nvGrpSpPr>
        <p:grpSpPr>
          <a:xfrm>
            <a:off x="-3531" y="8965068"/>
            <a:ext cx="504056" cy="215444"/>
            <a:chOff x="6369846" y="8820472"/>
            <a:chExt cx="504056" cy="215444"/>
          </a:xfrm>
        </p:grpSpPr>
        <p:sp>
          <p:nvSpPr>
            <p:cNvPr id="25" name="직사각형 24"/>
            <p:cNvSpPr/>
            <p:nvPr/>
          </p:nvSpPr>
          <p:spPr>
            <a:xfrm>
              <a:off x="6369846" y="8868178"/>
              <a:ext cx="504056" cy="12016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6" name="TextBox 25"/>
            <p:cNvSpPr txBox="1"/>
            <p:nvPr/>
          </p:nvSpPr>
          <p:spPr>
            <a:xfrm>
              <a:off x="6485140" y="8820472"/>
              <a:ext cx="243978" cy="215444"/>
            </a:xfrm>
            <a:prstGeom prst="rect">
              <a:avLst/>
            </a:prstGeom>
            <a:noFill/>
          </p:spPr>
          <p:txBody>
            <a:bodyPr wrap="none" rtlCol="0">
              <a:spAutoFit/>
            </a:bodyPr>
            <a:lstStyle/>
            <a:p>
              <a:r>
                <a:rPr lang="en-US" altLang="ko-KR" sz="800" b="1" dirty="0" smtClean="0"/>
                <a:t>7</a:t>
              </a:r>
              <a:endParaRPr lang="ko-KR" altLang="en-US" sz="800" b="1" dirty="0"/>
            </a:p>
          </p:txBody>
        </p:sp>
      </p:grpSp>
      <p:sp>
        <p:nvSpPr>
          <p:cNvPr id="2049" name="Rectangle 1"/>
          <p:cNvSpPr>
            <a:spLocks noChangeArrowheads="1"/>
          </p:cNvSpPr>
          <p:nvPr/>
        </p:nvSpPr>
        <p:spPr bwMode="auto">
          <a:xfrm>
            <a:off x="3576547" y="1661483"/>
            <a:ext cx="2708920" cy="2462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1" hangingPunct="1">
              <a:lnSpc>
                <a:spcPct val="100000"/>
              </a:lnSpc>
              <a:spcBef>
                <a:spcPct val="0"/>
              </a:spcBef>
              <a:spcAft>
                <a:spcPct val="0"/>
              </a:spcAft>
              <a:buClrTx/>
              <a:buSzTx/>
              <a:buFontTx/>
              <a:buNone/>
              <a:tabLst/>
            </a:pPr>
            <a:r>
              <a:rPr kumimoji="1" lang="en-US" altLang="ko-KR" sz="1000" b="1" i="0" strike="noStrike" cap="none" normalizeH="0" baseline="0" dirty="0" smtClean="0">
                <a:ln>
                  <a:noFill/>
                </a:ln>
                <a:solidFill>
                  <a:srgbClr val="000000"/>
                </a:solidFill>
                <a:effectLst/>
                <a:ea typeface="바탕" pitchFamily="18" charset="-127"/>
                <a:cs typeface="굴림" pitchFamily="50" charset="-127"/>
              </a:rPr>
              <a:t>The Pros and Cons of Hybrid Vehicles</a:t>
            </a:r>
            <a:endParaRPr kumimoji="1" lang="en-US" altLang="ko-KR" sz="1800" b="0" i="0" strike="noStrike" cap="none" normalizeH="0" baseline="0" dirty="0" smtClean="0">
              <a:ln>
                <a:noFill/>
              </a:ln>
              <a:solidFill>
                <a:schemeClr val="tx1"/>
              </a:solidFill>
              <a:effectLst/>
              <a:ea typeface="굴림" pitchFamily="50" charset="-127"/>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4" descr="http://t3.gstatic.com/images?q=tbn:ANd9GcSw6p0Wx3Ic6nUtQZKWea1YsQDU0LpNzPjymx9nvIceVs2_3_geHw"/>
          <p:cNvPicPr>
            <a:picLocks noChangeAspect="1" noChangeArrowheads="1"/>
          </p:cNvPicPr>
          <p:nvPr/>
        </p:nvPicPr>
        <p:blipFill>
          <a:blip r:embed="rId2" cstate="print">
            <a:duotone>
              <a:schemeClr val="bg2">
                <a:shade val="45000"/>
                <a:satMod val="135000"/>
              </a:schemeClr>
              <a:prstClr val="white"/>
            </a:duotone>
          </a:blip>
          <a:srcRect/>
          <a:stretch>
            <a:fillRect/>
          </a:stretch>
        </p:blipFill>
        <p:spPr bwMode="auto">
          <a:xfrm>
            <a:off x="4000658" y="4644008"/>
            <a:ext cx="2020630" cy="1800200"/>
          </a:xfrm>
          <a:prstGeom prst="rect">
            <a:avLst/>
          </a:prstGeom>
          <a:noFill/>
          <a:ln w="28575">
            <a:solidFill>
              <a:schemeClr val="bg1"/>
            </a:solidFill>
          </a:ln>
        </p:spPr>
      </p:pic>
      <p:sp>
        <p:nvSpPr>
          <p:cNvPr id="10" name="직사각형 9"/>
          <p:cNvSpPr/>
          <p:nvPr/>
        </p:nvSpPr>
        <p:spPr>
          <a:xfrm>
            <a:off x="70502" y="1379265"/>
            <a:ext cx="3356992" cy="4464496"/>
          </a:xfrm>
          <a:prstGeom prst="rect">
            <a:avLst/>
          </a:prstGeom>
          <a:solidFill>
            <a:schemeClr val="accent3">
              <a:lumMod val="40000"/>
              <a:lumOff val="60000"/>
            </a:schemeClr>
          </a:solidFill>
          <a:effectLst>
            <a:outerShdw blurRad="50800" dist="635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Rectangle 3"/>
          <p:cNvSpPr>
            <a:spLocks noChangeArrowheads="1"/>
          </p:cNvSpPr>
          <p:nvPr/>
        </p:nvSpPr>
        <p:spPr bwMode="auto">
          <a:xfrm>
            <a:off x="61876" y="1410261"/>
            <a:ext cx="3429000" cy="47459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1" hangingPunct="1">
              <a:lnSpc>
                <a:spcPct val="120000"/>
              </a:lnSpc>
              <a:spcBef>
                <a:spcPct val="0"/>
              </a:spcBef>
              <a:spcAft>
                <a:spcPct val="0"/>
              </a:spcAft>
              <a:buClrTx/>
              <a:buSzTx/>
              <a:buFontTx/>
              <a:buNone/>
              <a:tabLst/>
            </a:pPr>
            <a:r>
              <a:rPr kumimoji="1" lang="en-US" altLang="ko-KR" sz="1200" b="1" dirty="0" smtClean="0">
                <a:solidFill>
                  <a:schemeClr val="accent5">
                    <a:lumMod val="75000"/>
                  </a:schemeClr>
                </a:solidFill>
                <a:ea typeface="바탕" pitchFamily="18" charset="-127"/>
              </a:rPr>
              <a:t>Cons</a:t>
            </a:r>
          </a:p>
          <a:p>
            <a:pPr fontAlgn="base">
              <a:lnSpc>
                <a:spcPct val="120000"/>
              </a:lnSpc>
              <a:spcBef>
                <a:spcPct val="0"/>
              </a:spcBef>
              <a:spcAft>
                <a:spcPct val="0"/>
              </a:spcAft>
            </a:pPr>
            <a:r>
              <a:rPr kumimoji="1" lang="en-US" altLang="ko-KR" sz="800" dirty="0" smtClean="0">
                <a:ea typeface="바탕" pitchFamily="18" charset="-127"/>
                <a:cs typeface="굴림" pitchFamily="50" charset="-127"/>
              </a:rPr>
              <a:t>A hybrid vehicle has many negative attributes despite being advertised as he </a:t>
            </a:r>
            <a:r>
              <a:rPr kumimoji="1" lang="en-US" altLang="ko-KR" sz="800" dirty="0" smtClean="0">
                <a:ea typeface="바탕" pitchFamily="18" charset="-127"/>
                <a:cs typeface="굴림" pitchFamily="50" charset="-127"/>
              </a:rPr>
              <a:t>car </a:t>
            </a:r>
            <a:r>
              <a:rPr kumimoji="1" lang="en-US" altLang="ko-KR" sz="800" dirty="0" smtClean="0">
                <a:ea typeface="바탕" pitchFamily="18" charset="-127"/>
                <a:cs typeface="굴림" pitchFamily="50" charset="-127"/>
              </a:rPr>
              <a:t>of the future and environmentally friendly. This list describes the failings of the hybrid car and the supporters possible arguments against them.</a:t>
            </a:r>
          </a:p>
          <a:p>
            <a:pPr marL="0" marR="0" lvl="0" indent="0" algn="l" defTabSz="914400" rtl="0" eaLnBrk="1" fontAlgn="base" latinLnBrk="1" hangingPunct="1">
              <a:lnSpc>
                <a:spcPct val="120000"/>
              </a:lnSpc>
              <a:spcBef>
                <a:spcPct val="0"/>
              </a:spcBef>
              <a:spcAft>
                <a:spcPct val="0"/>
              </a:spcAft>
              <a:buClrTx/>
              <a:buSzTx/>
              <a:buFontTx/>
              <a:buNone/>
              <a:tabLst/>
            </a:pPr>
            <a:endParaRPr kumimoji="1" lang="en-US" altLang="ko-KR" sz="1200" b="1" dirty="0" smtClean="0">
              <a:solidFill>
                <a:schemeClr val="accent5">
                  <a:lumMod val="75000"/>
                </a:schemeClr>
              </a:solidFill>
              <a:ea typeface="바탕" pitchFamily="18" charset="-127"/>
            </a:endParaRPr>
          </a:p>
          <a:p>
            <a:pPr lvl="0" fontAlgn="base">
              <a:lnSpc>
                <a:spcPct val="120000"/>
              </a:lnSpc>
              <a:spcBef>
                <a:spcPct val="0"/>
              </a:spcBef>
              <a:spcAft>
                <a:spcPct val="0"/>
              </a:spcAft>
            </a:pPr>
            <a:r>
              <a:rPr lang="en-US" altLang="ko-KR" sz="800" b="1" dirty="0" smtClean="0"/>
              <a:t>Hybrid vehicles cost a lot more, but do the same job.</a:t>
            </a:r>
            <a:r>
              <a:rPr lang="en-US" altLang="ko-KR" sz="800" dirty="0" smtClean="0"/>
              <a:t> While hybrid vehicles may be slightly better for the environment, they cost a considerable amount more than normal vehicles. The fact is, hybrid vehicles run just as well as all other vehicles and do exactly the same job. They just cost more. Anyone wanting to save money would be silly to buy a hybrid car - all other cars work just as well</a:t>
            </a:r>
            <a:r>
              <a:rPr lang="en-US" altLang="ko-KR" sz="1200" dirty="0" smtClean="0"/>
              <a:t>.</a:t>
            </a:r>
            <a:endParaRPr kumimoji="1" lang="en-US" altLang="ko-KR" sz="1200" b="1" i="0" u="none" strike="noStrike" cap="none" normalizeH="0" baseline="0" dirty="0" smtClean="0">
              <a:ln>
                <a:noFill/>
              </a:ln>
              <a:solidFill>
                <a:schemeClr val="accent5">
                  <a:lumMod val="75000"/>
                </a:schemeClr>
              </a:solidFill>
              <a:effectLst/>
              <a:ea typeface="굴림" pitchFamily="50" charset="-127"/>
            </a:endParaRPr>
          </a:p>
          <a:p>
            <a:pPr eaLnBrk="0" fontAlgn="base" latinLnBrk="0" hangingPunct="0">
              <a:lnSpc>
                <a:spcPct val="120000"/>
              </a:lnSpc>
              <a:spcBef>
                <a:spcPct val="0"/>
              </a:spcBef>
              <a:spcAft>
                <a:spcPct val="0"/>
              </a:spcAft>
            </a:pPr>
            <a:endParaRPr kumimoji="1" lang="en-US" altLang="ko-KR" sz="800" dirty="0" smtClean="0">
              <a:solidFill>
                <a:srgbClr val="000000"/>
              </a:solidFill>
              <a:ea typeface="바탕" pitchFamily="18" charset="-127"/>
              <a:hlinkClick r:id="rId3" action="ppaction://hlinkfile" tooltip="Argument: Hybrid cars still burn gasoline and emit greenhouse gases"/>
            </a:endParaRPr>
          </a:p>
          <a:p>
            <a:pPr eaLnBrk="0" fontAlgn="base" latinLnBrk="0" hangingPunct="0">
              <a:lnSpc>
                <a:spcPct val="120000"/>
              </a:lnSpc>
              <a:spcBef>
                <a:spcPct val="0"/>
              </a:spcBef>
              <a:spcAft>
                <a:spcPct val="0"/>
              </a:spcAft>
            </a:pPr>
            <a:r>
              <a:rPr lang="en-US" altLang="ko-KR" sz="800" b="1" dirty="0" smtClean="0"/>
              <a:t>Hybrid cars still burn gasoline and emit greenhouse gases</a:t>
            </a:r>
          </a:p>
          <a:p>
            <a:pPr eaLnBrk="0" fontAlgn="base" latinLnBrk="0" hangingPunct="0">
              <a:lnSpc>
                <a:spcPct val="120000"/>
              </a:lnSpc>
              <a:spcBef>
                <a:spcPct val="0"/>
              </a:spcBef>
              <a:spcAft>
                <a:spcPct val="0"/>
              </a:spcAft>
            </a:pPr>
            <a:r>
              <a:rPr lang="en-US" altLang="ko-KR" sz="800" dirty="0" smtClean="0"/>
              <a:t>Hybrid cars still rely on gasoline as their primary form of propulsion. They have an electric motor (in addition to a gasoline engine), but this can only draw power, in various ways, from the gasoline engine. The hybrid only adds efficiency to the gasoline engine, instead of replacing it entirely. The hybrid car remains, therefore, a major emitter of greenhouse gases and a contributor to global warming. While it may contribute </a:t>
            </a:r>
            <a:r>
              <a:rPr lang="en-US" altLang="ko-KR" sz="800" i="1" dirty="0" smtClean="0"/>
              <a:t>less</a:t>
            </a:r>
            <a:r>
              <a:rPr lang="en-US" altLang="ko-KR" sz="800" dirty="0" smtClean="0"/>
              <a:t> to global warming, it still contributes significantly. If hybrids continue to be built in the coming decades, they will continue to contribute substantial to global warming into the middle of the century. This is unacceptable. At a time when we must respond decisively to global warming, investing in cars that continue to contribute negatively to global warming is the wrong course of action, particularly when 0-emission alternatives are available. </a:t>
            </a:r>
          </a:p>
          <a:p>
            <a:pPr marL="0" marR="0" lvl="0" indent="0" algn="l" defTabSz="914400" rtl="0" eaLnBrk="0" fontAlgn="base" latinLnBrk="0" hangingPunct="0">
              <a:lnSpc>
                <a:spcPct val="120000"/>
              </a:lnSpc>
              <a:spcBef>
                <a:spcPct val="0"/>
              </a:spcBef>
              <a:spcAft>
                <a:spcPct val="0"/>
              </a:spcAft>
              <a:buClrTx/>
              <a:buSzTx/>
              <a:buFontTx/>
              <a:buNone/>
              <a:tabLst/>
            </a:pPr>
            <a:endParaRPr kumimoji="1" lang="en-US" altLang="ko-KR" sz="800" b="0" i="0" u="none" strike="noStrike" cap="none" normalizeH="0" baseline="0" dirty="0" smtClean="0">
              <a:ln>
                <a:noFill/>
              </a:ln>
              <a:solidFill>
                <a:srgbClr val="000000"/>
              </a:solidFill>
              <a:effectLst/>
              <a:ea typeface="바탕" pitchFamily="18" charset="-127"/>
              <a:cs typeface="굴림" pitchFamily="50" charset="-127"/>
            </a:endParaRPr>
          </a:p>
          <a:p>
            <a:pPr marL="0" marR="0" lvl="0" indent="0" algn="l" defTabSz="914400" rtl="0" eaLnBrk="0" fontAlgn="base" latinLnBrk="0" hangingPunct="0">
              <a:lnSpc>
                <a:spcPct val="120000"/>
              </a:lnSpc>
              <a:spcBef>
                <a:spcPct val="0"/>
              </a:spcBef>
              <a:spcAft>
                <a:spcPct val="0"/>
              </a:spcAft>
              <a:buClrTx/>
              <a:buSzTx/>
              <a:buFontTx/>
              <a:buNone/>
              <a:tabLst/>
            </a:pPr>
            <a:endParaRPr kumimoji="1" lang="en-US" altLang="ko-KR" sz="800" b="0" i="0" u="none" strike="noStrike" cap="none" normalizeH="0" baseline="0" dirty="0" smtClean="0">
              <a:ln>
                <a:noFill/>
              </a:ln>
              <a:solidFill>
                <a:schemeClr val="tx1"/>
              </a:solidFill>
              <a:effectLst/>
              <a:ea typeface="굴림" pitchFamily="50" charset="-127"/>
            </a:endParaRPr>
          </a:p>
        </p:txBody>
      </p:sp>
      <p:sp>
        <p:nvSpPr>
          <p:cNvPr id="6" name="직사각형 5"/>
          <p:cNvSpPr/>
          <p:nvPr/>
        </p:nvSpPr>
        <p:spPr>
          <a:xfrm>
            <a:off x="-99392" y="107504"/>
            <a:ext cx="2232248" cy="707886"/>
          </a:xfrm>
          <a:prstGeom prst="rect">
            <a:avLst/>
          </a:prstGeom>
          <a:ln>
            <a:noFill/>
          </a:ln>
        </p:spPr>
        <p:txBody>
          <a:bodyPr wrap="square">
            <a:spAutoFit/>
          </a:bodyPr>
          <a:lstStyle/>
          <a:p>
            <a:r>
              <a:rPr lang="en-US" altLang="ko-KR" sz="4000" dirty="0" smtClean="0">
                <a:solidFill>
                  <a:schemeClr val="accent5">
                    <a:lumMod val="75000"/>
                  </a:schemeClr>
                </a:solidFill>
                <a:latin typeface="Tw Cen MT Condensed Extra Bold" pitchFamily="34" charset="0"/>
              </a:rPr>
              <a:t>Speaking	</a:t>
            </a:r>
            <a:endParaRPr lang="ko-KR" altLang="en-US" sz="4000" dirty="0">
              <a:solidFill>
                <a:schemeClr val="accent5">
                  <a:lumMod val="75000"/>
                </a:schemeClr>
              </a:solidFill>
            </a:endParaRPr>
          </a:p>
        </p:txBody>
      </p:sp>
      <p:cxnSp>
        <p:nvCxnSpPr>
          <p:cNvPr id="7" name="직선 연결선 6"/>
          <p:cNvCxnSpPr/>
          <p:nvPr/>
        </p:nvCxnSpPr>
        <p:spPr>
          <a:xfrm>
            <a:off x="0" y="674802"/>
            <a:ext cx="6858000" cy="0"/>
          </a:xfrm>
          <a:prstGeom prst="line">
            <a:avLst/>
          </a:prstGeom>
          <a:ln w="25400" cap="rnd">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 name="직사각형 7"/>
          <p:cNvSpPr/>
          <p:nvPr/>
        </p:nvSpPr>
        <p:spPr>
          <a:xfrm>
            <a:off x="548680" y="551746"/>
            <a:ext cx="2232248" cy="707886"/>
          </a:xfrm>
          <a:prstGeom prst="rect">
            <a:avLst/>
          </a:prstGeom>
          <a:ln>
            <a:noFill/>
          </a:ln>
        </p:spPr>
        <p:txBody>
          <a:bodyPr wrap="square">
            <a:spAutoFit/>
          </a:bodyPr>
          <a:lstStyle/>
          <a:p>
            <a:r>
              <a:rPr lang="en-US" altLang="ko-KR" sz="4000" dirty="0" smtClean="0">
                <a:solidFill>
                  <a:schemeClr val="accent1">
                    <a:lumMod val="20000"/>
                    <a:lumOff val="80000"/>
                  </a:schemeClr>
                </a:solidFill>
                <a:latin typeface="Tw Cen MT Condensed Extra Bold" pitchFamily="34" charset="0"/>
              </a:rPr>
              <a:t>Speaking</a:t>
            </a:r>
            <a:endParaRPr lang="ko-KR" altLang="en-US" sz="4000" dirty="0">
              <a:solidFill>
                <a:schemeClr val="accent1">
                  <a:lumMod val="20000"/>
                  <a:lumOff val="80000"/>
                </a:schemeClr>
              </a:solidFill>
            </a:endParaRPr>
          </a:p>
        </p:txBody>
      </p:sp>
      <p:cxnSp>
        <p:nvCxnSpPr>
          <p:cNvPr id="9" name="직선 연결선 8"/>
          <p:cNvCxnSpPr/>
          <p:nvPr/>
        </p:nvCxnSpPr>
        <p:spPr>
          <a:xfrm>
            <a:off x="-9525" y="8748464"/>
            <a:ext cx="6858000" cy="0"/>
          </a:xfrm>
          <a:prstGeom prst="line">
            <a:avLst/>
          </a:prstGeom>
          <a:ln w="25400" cap="rnd">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12" name="그림 11" descr="hybrid-cars-cover.gif"/>
          <p:cNvPicPr>
            <a:picLocks noChangeAspect="1"/>
          </p:cNvPicPr>
          <p:nvPr/>
        </p:nvPicPr>
        <p:blipFill>
          <a:blip r:embed="rId4" cstate="print"/>
          <a:stretch>
            <a:fillRect/>
          </a:stretch>
        </p:blipFill>
        <p:spPr>
          <a:xfrm>
            <a:off x="3713109" y="1403647"/>
            <a:ext cx="3028259" cy="3384377"/>
          </a:xfrm>
          <a:prstGeom prst="rect">
            <a:avLst/>
          </a:prstGeom>
          <a:effectLst>
            <a:outerShdw blurRad="50800" dist="88900" dir="2700000" algn="tl" rotWithShape="0">
              <a:prstClr val="black">
                <a:alpha val="57000"/>
              </a:prstClr>
            </a:outerShdw>
          </a:effectLst>
        </p:spPr>
      </p:pic>
      <p:sp>
        <p:nvSpPr>
          <p:cNvPr id="15" name="TextBox 14"/>
          <p:cNvSpPr txBox="1"/>
          <p:nvPr/>
        </p:nvSpPr>
        <p:spPr>
          <a:xfrm>
            <a:off x="116632" y="6084168"/>
            <a:ext cx="3312368" cy="877163"/>
          </a:xfrm>
          <a:prstGeom prst="rect">
            <a:avLst/>
          </a:prstGeom>
          <a:noFill/>
        </p:spPr>
        <p:txBody>
          <a:bodyPr wrap="square" rtlCol="0">
            <a:spAutoFit/>
          </a:bodyPr>
          <a:lstStyle/>
          <a:p>
            <a:pPr>
              <a:lnSpc>
                <a:spcPct val="150000"/>
              </a:lnSpc>
            </a:pPr>
            <a:r>
              <a:rPr lang="en-US" altLang="ko-KR" sz="1000" b="1" dirty="0" smtClean="0"/>
              <a:t>3. Debate</a:t>
            </a:r>
          </a:p>
          <a:p>
            <a:pPr>
              <a:lnSpc>
                <a:spcPct val="150000"/>
              </a:lnSpc>
            </a:pPr>
            <a:r>
              <a:rPr lang="en-US" altLang="ko-KR" sz="800" dirty="0" smtClean="0"/>
              <a:t>    Divide  group into two. One of the groups supports using  </a:t>
            </a:r>
          </a:p>
          <a:p>
            <a:pPr>
              <a:lnSpc>
                <a:spcPct val="150000"/>
              </a:lnSpc>
            </a:pPr>
            <a:r>
              <a:rPr lang="en-US" altLang="ko-KR" sz="800" dirty="0" smtClean="0"/>
              <a:t>    hybrid cars to save energy and the other disagree with. </a:t>
            </a:r>
          </a:p>
          <a:p>
            <a:pPr>
              <a:lnSpc>
                <a:spcPct val="150000"/>
              </a:lnSpc>
            </a:pPr>
            <a:r>
              <a:rPr lang="en-US" altLang="ko-KR" sz="800" dirty="0" smtClean="0"/>
              <a:t>    Debate each other</a:t>
            </a:r>
            <a:endParaRPr lang="ko-KR" altLang="en-US" sz="800" dirty="0"/>
          </a:p>
        </p:txBody>
      </p:sp>
      <p:pic>
        <p:nvPicPr>
          <p:cNvPr id="2052" name="Picture 4" descr="http://t3.gstatic.com/images?q=tbn:ANd9GcSw6p0Wx3Ic6nUtQZKWea1YsQDU0LpNzPjymx9nvIceVs2_3_geHw"/>
          <p:cNvPicPr>
            <a:picLocks noChangeAspect="1" noChangeArrowheads="1"/>
          </p:cNvPicPr>
          <p:nvPr/>
        </p:nvPicPr>
        <p:blipFill>
          <a:blip r:embed="rId2" cstate="print"/>
          <a:srcRect/>
          <a:stretch>
            <a:fillRect/>
          </a:stretch>
        </p:blipFill>
        <p:spPr bwMode="auto">
          <a:xfrm>
            <a:off x="4672186" y="4860032"/>
            <a:ext cx="2101455" cy="1872208"/>
          </a:xfrm>
          <a:prstGeom prst="rect">
            <a:avLst/>
          </a:prstGeom>
          <a:noFill/>
          <a:ln w="28575">
            <a:solidFill>
              <a:schemeClr val="bg1"/>
            </a:solidFill>
          </a:ln>
        </p:spPr>
      </p:pic>
      <p:graphicFrame>
        <p:nvGraphicFramePr>
          <p:cNvPr id="17" name="표 16"/>
          <p:cNvGraphicFramePr>
            <a:graphicFrameLocks noGrp="1"/>
          </p:cNvGraphicFramePr>
          <p:nvPr/>
        </p:nvGraphicFramePr>
        <p:xfrm>
          <a:off x="140485" y="6876256"/>
          <a:ext cx="3312368" cy="1800200"/>
        </p:xfrm>
        <a:graphic>
          <a:graphicData uri="http://schemas.openxmlformats.org/drawingml/2006/table">
            <a:tbl>
              <a:tblPr firstRow="1" bandRow="1">
                <a:tableStyleId>{7DF18680-E054-41AD-8BC1-D1AEF772440D}</a:tableStyleId>
              </a:tblPr>
              <a:tblGrid>
                <a:gridCol w="1656184"/>
                <a:gridCol w="1656184"/>
              </a:tblGrid>
              <a:tr h="234082">
                <a:tc>
                  <a:txBody>
                    <a:bodyPr/>
                    <a:lstStyle/>
                    <a:p>
                      <a:pPr latinLnBrk="1"/>
                      <a:r>
                        <a:rPr lang="en-US" altLang="ko-KR" sz="800" dirty="0" smtClean="0"/>
                        <a:t>Pros</a:t>
                      </a:r>
                      <a:endParaRPr lang="ko-KR" altLang="en-US" sz="800" dirty="0"/>
                    </a:p>
                  </a:txBody>
                  <a:tcPr/>
                </a:tc>
                <a:tc>
                  <a:txBody>
                    <a:bodyPr/>
                    <a:lstStyle/>
                    <a:p>
                      <a:pPr latinLnBrk="1"/>
                      <a:r>
                        <a:rPr lang="en-US" altLang="ko-KR" sz="800" dirty="0" smtClean="0"/>
                        <a:t>Cons</a:t>
                      </a:r>
                      <a:endParaRPr lang="ko-KR" altLang="en-US" sz="800" dirty="0"/>
                    </a:p>
                  </a:txBody>
                  <a:tcPr/>
                </a:tc>
              </a:tr>
              <a:tr h="1566118">
                <a:tc>
                  <a:txBody>
                    <a:bodyPr/>
                    <a:lstStyle/>
                    <a:p>
                      <a:pPr latinLnBrk="1"/>
                      <a:endParaRPr lang="ko-KR" altLang="en-US" sz="800" dirty="0"/>
                    </a:p>
                  </a:txBody>
                  <a:tcPr/>
                </a:tc>
                <a:tc>
                  <a:txBody>
                    <a:bodyPr/>
                    <a:lstStyle/>
                    <a:p>
                      <a:pPr latinLnBrk="1"/>
                      <a:endParaRPr lang="ko-KR" altLang="en-US" sz="800" dirty="0"/>
                    </a:p>
                  </a:txBody>
                  <a:tcPr/>
                </a:tc>
              </a:tr>
            </a:tbl>
          </a:graphicData>
        </a:graphic>
      </p:graphicFrame>
      <p:grpSp>
        <p:nvGrpSpPr>
          <p:cNvPr id="19" name="그룹 18"/>
          <p:cNvGrpSpPr/>
          <p:nvPr/>
        </p:nvGrpSpPr>
        <p:grpSpPr>
          <a:xfrm>
            <a:off x="6369846" y="8965068"/>
            <a:ext cx="504056" cy="215444"/>
            <a:chOff x="6369846" y="8820472"/>
            <a:chExt cx="504056" cy="215444"/>
          </a:xfrm>
        </p:grpSpPr>
        <p:sp>
          <p:nvSpPr>
            <p:cNvPr id="16" name="직사각형 15"/>
            <p:cNvSpPr/>
            <p:nvPr/>
          </p:nvSpPr>
          <p:spPr>
            <a:xfrm>
              <a:off x="6369846" y="8868178"/>
              <a:ext cx="504056" cy="12016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TextBox 17"/>
            <p:cNvSpPr txBox="1"/>
            <p:nvPr/>
          </p:nvSpPr>
          <p:spPr>
            <a:xfrm>
              <a:off x="6485140" y="8820472"/>
              <a:ext cx="243978" cy="215444"/>
            </a:xfrm>
            <a:prstGeom prst="rect">
              <a:avLst/>
            </a:prstGeom>
            <a:noFill/>
          </p:spPr>
          <p:txBody>
            <a:bodyPr wrap="none" rtlCol="0">
              <a:spAutoFit/>
            </a:bodyPr>
            <a:lstStyle/>
            <a:p>
              <a:r>
                <a:rPr lang="en-US" altLang="ko-KR" sz="800" b="1" dirty="0" smtClean="0"/>
                <a:t>8</a:t>
              </a:r>
              <a:endParaRPr lang="ko-KR" altLang="en-US" sz="800" b="1" dirty="0"/>
            </a:p>
          </p:txBody>
        </p:sp>
      </p:grpSp>
      <p:graphicFrame>
        <p:nvGraphicFramePr>
          <p:cNvPr id="20" name="표 19"/>
          <p:cNvGraphicFramePr>
            <a:graphicFrameLocks noGrp="1"/>
          </p:cNvGraphicFramePr>
          <p:nvPr/>
        </p:nvGraphicFramePr>
        <p:xfrm>
          <a:off x="3558158" y="6876256"/>
          <a:ext cx="3168352" cy="1812816"/>
        </p:xfrm>
        <a:graphic>
          <a:graphicData uri="http://schemas.openxmlformats.org/drawingml/2006/table">
            <a:tbl>
              <a:tblPr firstRow="1" bandRow="1">
                <a:tableStyleId>{5C22544A-7EE6-4342-B048-85BDC9FD1C3A}</a:tableStyleId>
              </a:tblPr>
              <a:tblGrid>
                <a:gridCol w="806946"/>
                <a:gridCol w="2361406"/>
              </a:tblGrid>
              <a:tr h="227856">
                <a:tc>
                  <a:txBody>
                    <a:bodyPr/>
                    <a:lstStyle/>
                    <a:p>
                      <a:pPr algn="ctr" latinLnBrk="1"/>
                      <a:endParaRPr lang="ko-KR" altLang="en-US" sz="800" dirty="0"/>
                    </a:p>
                  </a:txBody>
                  <a:tcPr/>
                </a:tc>
                <a:tc>
                  <a:txBody>
                    <a:bodyPr/>
                    <a:lstStyle/>
                    <a:p>
                      <a:pPr latinLnBrk="1"/>
                      <a:r>
                        <a:rPr lang="en-US" altLang="ko-KR" sz="800" dirty="0" smtClean="0"/>
                        <a:t>Transition words</a:t>
                      </a:r>
                      <a:endParaRPr lang="ko-KR" altLang="en-US" sz="800" dirty="0"/>
                    </a:p>
                  </a:txBody>
                  <a:tcPr/>
                </a:tc>
              </a:tr>
              <a:tr h="370840">
                <a:tc>
                  <a:txBody>
                    <a:bodyPr/>
                    <a:lstStyle/>
                    <a:p>
                      <a:pPr algn="ctr" latinLnBrk="1"/>
                      <a:r>
                        <a:rPr lang="en-US" altLang="ko-KR" sz="800" b="1" dirty="0" smtClean="0"/>
                        <a:t>Restatement</a:t>
                      </a:r>
                      <a:endParaRPr lang="ko-KR" altLang="en-US" sz="800" dirty="0"/>
                    </a:p>
                  </a:txBody>
                  <a:tcPr/>
                </a:tc>
                <a:tc>
                  <a:txBody>
                    <a:bodyPr/>
                    <a:lstStyle/>
                    <a:p>
                      <a:pPr latinLnBrk="1"/>
                      <a:r>
                        <a:rPr lang="en-US" altLang="ko-KR" sz="800" dirty="0" smtClean="0"/>
                        <a:t>in other words, namely, that is, that is to say, </a:t>
                      </a:r>
                      <a:br>
                        <a:rPr lang="en-US" altLang="ko-KR" sz="800" dirty="0" smtClean="0"/>
                      </a:br>
                      <a:r>
                        <a:rPr lang="en-US" altLang="ko-KR" sz="800" dirty="0" smtClean="0"/>
                        <a:t>in short, in brief, to put it differently</a:t>
                      </a:r>
                    </a:p>
                    <a:p>
                      <a:pPr latinLnBrk="1"/>
                      <a:r>
                        <a:rPr lang="en-US" altLang="ko-KR" sz="800" dirty="0" smtClean="0"/>
                        <a:t>I’ll say…   but I disagree  that maybe</a:t>
                      </a:r>
                      <a:r>
                        <a:rPr lang="en-US" altLang="ko-KR" sz="800" baseline="0" dirty="0" smtClean="0"/>
                        <a:t> true but..</a:t>
                      </a:r>
                      <a:endParaRPr lang="ko-KR" altLang="en-US" sz="800" dirty="0"/>
                    </a:p>
                  </a:txBody>
                  <a:tcPr/>
                </a:tc>
              </a:tr>
              <a:tr h="193392">
                <a:tc>
                  <a:txBody>
                    <a:bodyPr/>
                    <a:lstStyle/>
                    <a:p>
                      <a:pPr algn="ctr" latinLnBrk="1"/>
                      <a:r>
                        <a:rPr lang="en-US" altLang="ko-KR" sz="800" b="1" dirty="0" smtClean="0"/>
                        <a:t>Illustration:</a:t>
                      </a:r>
                      <a:r>
                        <a:rPr lang="en-US" altLang="ko-KR" sz="800" dirty="0" smtClean="0"/>
                        <a:t/>
                      </a:r>
                      <a:br>
                        <a:rPr lang="en-US" altLang="ko-KR" sz="800" dirty="0" smtClean="0"/>
                      </a:br>
                      <a:endParaRPr lang="ko-KR" altLang="en-US" sz="800" dirty="0"/>
                    </a:p>
                  </a:txBody>
                  <a:tcPr/>
                </a:tc>
                <a:tc>
                  <a:txBody>
                    <a:bodyPr/>
                    <a:lstStyle/>
                    <a:p>
                      <a:pPr latinLnBrk="1"/>
                      <a:r>
                        <a:rPr lang="en-US" altLang="ko-KR" sz="800" dirty="0" smtClean="0"/>
                        <a:t>for example, for instance, for one thing</a:t>
                      </a:r>
                      <a:endParaRPr lang="ko-KR" altLang="en-US" sz="800" dirty="0"/>
                    </a:p>
                  </a:txBody>
                  <a:tcPr/>
                </a:tc>
              </a:tr>
              <a:tr h="218152">
                <a:tc>
                  <a:txBody>
                    <a:bodyPr/>
                    <a:lstStyle/>
                    <a:p>
                      <a:pPr algn="ctr" latinLnBrk="1"/>
                      <a:r>
                        <a:rPr lang="en-US" altLang="ko-KR" sz="800" b="1" dirty="0" smtClean="0"/>
                        <a:t>Emphasis</a:t>
                      </a:r>
                      <a:br>
                        <a:rPr lang="en-US" altLang="ko-KR" sz="800" b="1" dirty="0" smtClean="0"/>
                      </a:br>
                      <a:endParaRPr lang="ko-KR" altLang="en-US" sz="800" dirty="0"/>
                    </a:p>
                  </a:txBody>
                  <a:tcPr/>
                </a:tc>
                <a:tc>
                  <a:txBody>
                    <a:bodyPr/>
                    <a:lstStyle/>
                    <a:p>
                      <a:pPr latinLnBrk="1"/>
                      <a:r>
                        <a:rPr lang="en-US" altLang="ko-KR" sz="800" dirty="0" smtClean="0"/>
                        <a:t>especially, particularly</a:t>
                      </a:r>
                      <a:endParaRPr lang="ko-KR" altLang="en-US" sz="800" dirty="0"/>
                    </a:p>
                  </a:txBody>
                  <a:tcPr/>
                </a:tc>
              </a:tr>
              <a:tr h="370840">
                <a:tc>
                  <a:txBody>
                    <a:bodyPr/>
                    <a:lstStyle/>
                    <a:p>
                      <a:pPr algn="ctr" latinLnBrk="1"/>
                      <a:r>
                        <a:rPr lang="en-US" altLang="ko-KR" sz="800" b="1" dirty="0" smtClean="0"/>
                        <a:t>Contrast, Comparison</a:t>
                      </a:r>
                      <a:endParaRPr lang="ko-KR" altLang="en-US" sz="800" dirty="0"/>
                    </a:p>
                  </a:txBody>
                  <a:tcPr/>
                </a:tc>
                <a:tc>
                  <a:txBody>
                    <a:bodyPr/>
                    <a:lstStyle/>
                    <a:p>
                      <a:pPr latinLnBrk="1"/>
                      <a:r>
                        <a:rPr lang="en-US" altLang="ko-KR" sz="800" dirty="0" smtClean="0"/>
                        <a:t>on one hand, on the other hand, on the contrary, rather, in contrast</a:t>
                      </a:r>
                      <a:br>
                        <a:rPr lang="en-US" altLang="ko-KR" sz="800" dirty="0" smtClean="0"/>
                      </a:br>
                      <a:r>
                        <a:rPr lang="en-US" altLang="ko-KR" sz="800" dirty="0" smtClean="0"/>
                        <a:t>similarly, yet, but, however, still, nevertheless, </a:t>
                      </a:r>
                      <a:endParaRPr lang="ko-KR" altLang="en-US" sz="800" dirty="0"/>
                    </a:p>
                  </a:txBody>
                  <a:tcPr/>
                </a:tc>
              </a:tr>
            </a:tbl>
          </a:graphicData>
        </a:graphic>
      </p:graphicFrame>
    </p:spTree>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909</TotalTime>
  <Words>2599</Words>
  <Application>Microsoft Office PowerPoint</Application>
  <PresentationFormat>화면 슬라이드 쇼(4:3)</PresentationFormat>
  <Paragraphs>269</Paragraphs>
  <Slides>9</Slides>
  <Notes>1</Notes>
  <HiddenSlides>0</HiddenSlides>
  <MMClips>0</MMClips>
  <ScaleCrop>false</ScaleCrop>
  <HeadingPairs>
    <vt:vector size="4" baseType="variant">
      <vt:variant>
        <vt:lpstr>테마</vt:lpstr>
      </vt:variant>
      <vt:variant>
        <vt:i4>1</vt:i4>
      </vt:variant>
      <vt:variant>
        <vt:lpstr>슬라이드 제목</vt:lpstr>
      </vt:variant>
      <vt:variant>
        <vt:i4>9</vt:i4>
      </vt:variant>
    </vt:vector>
  </HeadingPairs>
  <TitlesOfParts>
    <vt:vector size="10" baseType="lpstr">
      <vt:lpstr>Office 테마</vt:lpstr>
      <vt:lpstr>슬라이드 1</vt:lpstr>
      <vt:lpstr>슬라이드 2</vt:lpstr>
      <vt:lpstr>슬라이드 3</vt:lpstr>
      <vt:lpstr>슬라이드 4</vt:lpstr>
      <vt:lpstr>슬라이드 5</vt:lpstr>
      <vt:lpstr>슬라이드 6</vt:lpstr>
      <vt:lpstr>슬라이드 7</vt:lpstr>
      <vt:lpstr>슬라이드 8</vt:lpstr>
      <vt:lpstr>슬라이드 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1</dc:title>
  <dc:creator>cinderella</dc:creator>
  <cp:lastModifiedBy>cinderella</cp:lastModifiedBy>
  <cp:revision>111</cp:revision>
  <dcterms:created xsi:type="dcterms:W3CDTF">2010-11-29T19:20:05Z</dcterms:created>
  <dcterms:modified xsi:type="dcterms:W3CDTF">2010-12-07T17:15:29Z</dcterms:modified>
</cp:coreProperties>
</file>